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61" r:id="rId3"/>
    <p:sldId id="258" r:id="rId4"/>
    <p:sldId id="311" r:id="rId5"/>
    <p:sldId id="302" r:id="rId6"/>
    <p:sldId id="307" r:id="rId7"/>
    <p:sldId id="308" r:id="rId8"/>
    <p:sldId id="346" r:id="rId9"/>
    <p:sldId id="347" r:id="rId10"/>
    <p:sldId id="348" r:id="rId11"/>
    <p:sldId id="418" r:id="rId12"/>
    <p:sldId id="349" r:id="rId13"/>
    <p:sldId id="350" r:id="rId14"/>
    <p:sldId id="351" r:id="rId15"/>
    <p:sldId id="352" r:id="rId16"/>
    <p:sldId id="310" r:id="rId17"/>
    <p:sldId id="353" r:id="rId18"/>
    <p:sldId id="312" r:id="rId19"/>
    <p:sldId id="354" r:id="rId20"/>
    <p:sldId id="355" r:id="rId21"/>
    <p:sldId id="356" r:id="rId22"/>
    <p:sldId id="357" r:id="rId23"/>
    <p:sldId id="317" r:id="rId24"/>
    <p:sldId id="358" r:id="rId25"/>
    <p:sldId id="359" r:id="rId26"/>
    <p:sldId id="419" r:id="rId27"/>
    <p:sldId id="321" r:id="rId28"/>
    <p:sldId id="322" r:id="rId29"/>
    <p:sldId id="420" r:id="rId30"/>
    <p:sldId id="336" r:id="rId31"/>
    <p:sldId id="345" r:id="rId32"/>
    <p:sldId id="324" r:id="rId33"/>
    <p:sldId id="326" r:id="rId34"/>
    <p:sldId id="421" r:id="rId35"/>
    <p:sldId id="309" r:id="rId36"/>
    <p:sldId id="313" r:id="rId37"/>
    <p:sldId id="454" r:id="rId38"/>
    <p:sldId id="452" r:id="rId39"/>
    <p:sldId id="453" r:id="rId40"/>
    <p:sldId id="407" r:id="rId41"/>
    <p:sldId id="314" r:id="rId42"/>
    <p:sldId id="315" r:id="rId43"/>
    <p:sldId id="316" r:id="rId44"/>
    <p:sldId id="318" r:id="rId45"/>
    <p:sldId id="319" r:id="rId46"/>
    <p:sldId id="320" r:id="rId47"/>
    <p:sldId id="306" r:id="rId48"/>
    <p:sldId id="400" r:id="rId49"/>
    <p:sldId id="422" r:id="rId50"/>
    <p:sldId id="423" r:id="rId51"/>
    <p:sldId id="424" r:id="rId52"/>
    <p:sldId id="369" r:id="rId53"/>
    <p:sldId id="448" r:id="rId54"/>
    <p:sldId id="449" r:id="rId55"/>
    <p:sldId id="450" r:id="rId56"/>
    <p:sldId id="451" r:id="rId57"/>
    <p:sldId id="461" r:id="rId58"/>
    <p:sldId id="462" r:id="rId59"/>
    <p:sldId id="463" r:id="rId60"/>
    <p:sldId id="465" r:id="rId61"/>
    <p:sldId id="466" r:id="rId62"/>
    <p:sldId id="467" r:id="rId63"/>
    <p:sldId id="469" r:id="rId64"/>
    <p:sldId id="470" r:id="rId65"/>
    <p:sldId id="471" r:id="rId66"/>
    <p:sldId id="473" r:id="rId67"/>
    <p:sldId id="474" r:id="rId68"/>
    <p:sldId id="475" r:id="rId69"/>
    <p:sldId id="280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435" r:id="rId82"/>
    <p:sldId id="436" r:id="rId83"/>
    <p:sldId id="437" r:id="rId84"/>
    <p:sldId id="305" r:id="rId85"/>
    <p:sldId id="408" r:id="rId86"/>
    <p:sldId id="428" r:id="rId87"/>
    <p:sldId id="429" r:id="rId88"/>
    <p:sldId id="430" r:id="rId89"/>
    <p:sldId id="431" r:id="rId90"/>
    <p:sldId id="432" r:id="rId91"/>
    <p:sldId id="433" r:id="rId92"/>
    <p:sldId id="434" r:id="rId93"/>
    <p:sldId id="381" r:id="rId94"/>
    <p:sldId id="323" r:id="rId95"/>
    <p:sldId id="366" r:id="rId96"/>
    <p:sldId id="367" r:id="rId97"/>
    <p:sldId id="335" r:id="rId98"/>
    <p:sldId id="455" r:id="rId99"/>
    <p:sldId id="456" r:id="rId100"/>
    <p:sldId id="409" r:id="rId101"/>
    <p:sldId id="382" r:id="rId102"/>
    <p:sldId id="383" r:id="rId103"/>
    <p:sldId id="384" r:id="rId104"/>
    <p:sldId id="330" r:id="rId105"/>
    <p:sldId id="385" r:id="rId106"/>
    <p:sldId id="386" r:id="rId107"/>
    <p:sldId id="387" r:id="rId108"/>
    <p:sldId id="388" r:id="rId109"/>
    <p:sldId id="389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327" r:id="rId118"/>
    <p:sldId id="328" r:id="rId119"/>
    <p:sldId id="397" r:id="rId120"/>
    <p:sldId id="398" r:id="rId121"/>
    <p:sldId id="399" r:id="rId122"/>
    <p:sldId id="304" r:id="rId123"/>
    <p:sldId id="412" r:id="rId124"/>
    <p:sldId id="325" r:id="rId125"/>
    <p:sldId id="443" r:id="rId126"/>
    <p:sldId id="438" r:id="rId127"/>
    <p:sldId id="439" r:id="rId128"/>
    <p:sldId id="440" r:id="rId129"/>
    <p:sldId id="441" r:id="rId130"/>
    <p:sldId id="442" r:id="rId131"/>
    <p:sldId id="444" r:id="rId132"/>
    <p:sldId id="459" r:id="rId133"/>
    <p:sldId id="414" r:id="rId134"/>
    <p:sldId id="337" r:id="rId135"/>
    <p:sldId id="338" r:id="rId136"/>
    <p:sldId id="416" r:id="rId137"/>
    <p:sldId id="329" r:id="rId138"/>
    <p:sldId id="331" r:id="rId139"/>
    <p:sldId id="332" r:id="rId140"/>
    <p:sldId id="333" r:id="rId141"/>
    <p:sldId id="447" r:id="rId142"/>
    <p:sldId id="445" r:id="rId143"/>
    <p:sldId id="446" r:id="rId144"/>
    <p:sldId id="458" r:id="rId145"/>
    <p:sldId id="457" r:id="rId146"/>
    <p:sldId id="303" r:id="rId1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E73"/>
    <a:srgbClr val="677DAE"/>
    <a:srgbClr val="717E39"/>
    <a:srgbClr val="D6AC40"/>
    <a:srgbClr val="161616"/>
    <a:srgbClr val="D44D2F"/>
    <a:srgbClr val="F7FC28"/>
    <a:srgbClr val="AEAFA9"/>
    <a:srgbClr val="04396C"/>
    <a:srgbClr val="1E325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543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90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jpg"/><Relationship Id="rId4" Type="http://schemas.openxmlformats.org/officeDocument/2006/relationships/image" Target="../media/image162.jp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498855-35B4-4810-8CFD-740732E35362}"/>
              </a:ext>
            </a:extLst>
          </p:cNvPr>
          <p:cNvSpPr/>
          <p:nvPr/>
        </p:nvSpPr>
        <p:spPr>
          <a:xfrm>
            <a:off x="0" y="6331007"/>
            <a:ext cx="12192000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76E21A-9194-493F-8D77-57119AB567F9}"/>
              </a:ext>
            </a:extLst>
          </p:cNvPr>
          <p:cNvSpPr/>
          <p:nvPr/>
        </p:nvSpPr>
        <p:spPr>
          <a:xfrm>
            <a:off x="0" y="0"/>
            <a:ext cx="12192000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8903919" y="6438761"/>
            <a:ext cx="3288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김민지</a:t>
            </a:r>
            <a:r>
              <a:rPr lang="en-US" altLang="ko-KR" sz="14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팀장</a:t>
            </a:r>
            <a:r>
              <a:rPr lang="en-US" altLang="ko-KR" sz="14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) </a:t>
            </a:r>
            <a:r>
              <a:rPr lang="ko-KR" altLang="en-US" sz="1400" dirty="0" err="1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권다현</a:t>
            </a:r>
            <a:r>
              <a:rPr lang="ko-KR" altLang="en-US" sz="14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 김예은 이세경 이지성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조 </a:t>
            </a:r>
            <a:r>
              <a:rPr lang="en-US" altLang="ko-KR" sz="12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KH </a:t>
            </a:r>
            <a:r>
              <a:rPr lang="ko-KR" altLang="en-US" sz="12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파이널프로젝트 </a:t>
            </a:r>
            <a:r>
              <a:rPr lang="en-US" altLang="ko-KR" sz="12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52</a:t>
            </a:r>
            <a:r>
              <a:rPr lang="ko-KR" altLang="en-US" sz="120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B9BEFC-96DE-401C-ACA8-2DD6540A8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68" y="995939"/>
            <a:ext cx="4091553" cy="413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794534" y="4485684"/>
            <a:ext cx="2602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rgbClr val="132949"/>
                </a:solidFill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UNI SYSTEM</a:t>
            </a:r>
          </a:p>
          <a:p>
            <a:pPr algn="ctr"/>
            <a:r>
              <a:rPr lang="ko-KR" altLang="en-US" sz="1600" spc="-300" dirty="0">
                <a:solidFill>
                  <a:srgbClr val="132949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대학 학사 포털사이트 </a:t>
            </a:r>
            <a:endParaRPr lang="en-US" altLang="ko-KR" sz="1600" spc="-300" dirty="0">
              <a:solidFill>
                <a:srgbClr val="132949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09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891872" y="2898672"/>
            <a:ext cx="4594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  <a:cs typeface="코트라 도약체 " panose="020B0600000101010101" pitchFamily="50" charset="-127"/>
              </a:rPr>
              <a:t>학생 교수 공통페이지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552502" y="259089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552502" y="2499965"/>
            <a:ext cx="49338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9BC917-EEB8-425F-848F-2B1C03420CD1}"/>
              </a:ext>
            </a:extLst>
          </p:cNvPr>
          <p:cNvCxnSpPr>
            <a:cxnSpLocks/>
          </p:cNvCxnSpPr>
          <p:nvPr/>
        </p:nvCxnSpPr>
        <p:spPr>
          <a:xfrm>
            <a:off x="552502" y="3681508"/>
            <a:ext cx="49338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03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612327" y="3075056"/>
            <a:ext cx="3005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강의페이지</a:t>
            </a:r>
          </a:p>
        </p:txBody>
      </p:sp>
    </p:spTree>
    <p:extLst>
      <p:ext uri="{BB962C8B-B14F-4D97-AF65-F5344CB8AC3E}">
        <p14:creationId xmlns:p14="http://schemas.microsoft.com/office/powerpoint/2010/main" val="93961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69815"/>
          <a:ext cx="3626062" cy="482717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686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정보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강의페이지의 강의명과 교수 정보 조회 가능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686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목록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드롭박스를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통해 본인이 진행중인 강의의 강의페이지로 이동 가능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23478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아이콘 클릭 시 공지사항 리스트 페이지로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 기간일 경우에만 강의평가 페이지로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진행률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해당 강의의 진행률조회 가능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제출 현황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해당 강의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과제 현황 조회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가능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계획표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강의의 간단한 정보 조회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1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계획표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버튼 클릭 시 강의 계획표 수정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8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강의 페이지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33" y="1169197"/>
            <a:ext cx="4764524" cy="431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094343" y="176273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439375" y="166388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428662" y="238743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43" y="5162122"/>
            <a:ext cx="3629152" cy="1522391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5115095" y="51669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8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94623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총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게시글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공지사항 리스트의 총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게시글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수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제목 클릭 시 해당 공지사항의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글쓰기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공지사항 작성페이지로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공지사항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38" y="1159665"/>
            <a:ext cx="7448164" cy="533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794367" y="328042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432262" y="269938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691688" y="269938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1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196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660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제목을 입력할 수 있는 영역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공지사항을 등록하고자 하는 교수의 정보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등록 클릭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등록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내용을 입력할 수 있는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리스트로 돌아갈 수 있는 버튼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작성 후 클릭 시 공지사항이 등록되는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공지사항 등록</a:t>
            </a:r>
            <a:endParaRPr lang="en-US" altLang="ko-KR" sz="16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43" y="1319331"/>
            <a:ext cx="6830541" cy="515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387297" y="255625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007439" y="207643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244913" y="323473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368395" y="465278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027554" y="603261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2021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세부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공지사항의 제목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세부 정보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공지사항을 작성한 작성자와 작성일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작성시간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클릭 시 다운로드 가능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첨부파일이 없다면 해당 영역자체가 생성되지 않음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공지사항의 상세내용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공지사항 리스트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공지사항 수정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공지사항 상세페이지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0" y="1291632"/>
            <a:ext cx="7031895" cy="523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231727" y="324823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207121" y="243520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914503" y="38360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609314" y="609440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94795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강의평가가 진행된 강의의 정보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강의평가의 평가 항목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평가 점수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객관식 강의평가의 총 평균 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상세보기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주관식 강의평가의 경우 상세보기 클릭 시 조회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강의평가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05" y="1373995"/>
            <a:ext cx="6127111" cy="489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944232" y="248396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914867" y="311003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070600" y="311003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887834" y="546483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35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94451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 주관식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학생들이 작성한 주관식 강의평가의 내용 리스트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이전의 강의평가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61499" y="1161554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강의평가 상세조회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22" y="1169197"/>
            <a:ext cx="5514278" cy="534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257661" y="293287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914261" y="581523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02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강의계획표 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바로 해당 강의의 강의계획표 파일이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다운로드됨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강의계획표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2" y="1722450"/>
            <a:ext cx="7515855" cy="22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255689" y="284242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7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94864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수강 인원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강의를 수강하는 학생의 총 인원 수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수강 학생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강의를 수강하는 학생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리스트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이름 클릭 시 해당 학생의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출결현황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수강 학생 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89" y="1334653"/>
            <a:ext cx="7619144" cy="475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193008" y="234815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735830" y="292892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5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8284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학생의 상세 출결 현황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수강 학생 조회에서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학생명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클릭 시 생성되는 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출결 현황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학생의 출결 현황을 한 눈에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출결 현황 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학생의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날짜별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출결 현황 리스트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수강 학생 상세조회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9" y="1500108"/>
            <a:ext cx="7554784" cy="460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285418" y="218138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931645" y="262844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923313" y="321745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36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5176585" y="3075056"/>
            <a:ext cx="187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웹메일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18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95035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강의의 정보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현재까지 진행한 강의  리스트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바로가기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출결관리를 하고자 하는 강의의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바로가기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링크 클릭 시 상세 출결관리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출결관리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24" y="1400554"/>
            <a:ext cx="6113474" cy="515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939975" y="255353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905900" y="397893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691186" y="395007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29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470782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7958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출결관리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하고자하는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강의의 제목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45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 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강의의 학생 리스트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8491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출결버튼 클릭 시 해당 학생의 출결 상태가 변경됨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출결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출석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결석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지각 버튼을 클릭해 해당 학생의 출결상태 지정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취소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취소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이전의 출결관리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모든 학생의 출결을 선택하고 제출 버튼 클릭 시 해당 날짜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강의의 출결 지정 완료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출결관리 상세페이지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6" y="1169197"/>
            <a:ext cx="6119110" cy="534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724847" y="324420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115067" y="389543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565824" y="389543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826930" y="383934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812959" y="605120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88560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글쓰기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수업자료 등록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수업자료실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" y="1500108"/>
            <a:ext cx="7693878" cy="438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399989" y="289247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687784" y="227875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5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수업자료 등록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196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660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 제목을 입력할 수 있는 영역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수업자료를 등록하고자 하는 교수의 정보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등록 클릭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등록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 내용을 입력할 수 있는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 리스트로 돌아갈 수 있는 버튼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 작성 후 클릭 시 수업자료가 등록되는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80" y="1279955"/>
            <a:ext cx="7223146" cy="535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213247" y="207078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213247" y="257935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709141" y="331107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138432" y="478380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134915" y="622662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783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수업자료실 상세보기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75" y="1334653"/>
            <a:ext cx="6724972" cy="501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240263" y="239099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706544" y="315711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038133" y="384045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407658" y="586021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2021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세부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수업자료의 제목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세부 정보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수업자료를 작성한 작성자와 작성일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작성시간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클릭 시 다운로드 가능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첨부파일이 없다면 해당 영역자체가 생성되지 않음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수업자료의 상세내용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수업자료 리스트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수업자료 수정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93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영상자료실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" y="1747074"/>
            <a:ext cx="7479957" cy="4296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549447" y="310043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631296" y="247024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88560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영상자료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영상자료의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글쓰기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영상자료 등록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84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영상자료 등록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196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660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영상자료 제목을 입력할 수 있는 영역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영상자료를 등록하고자 하는 교수의 정보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등록 클릭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등록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영상자료 내용을 입력할 수 있는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영상자료 리스트로 돌아갈 수 있는 버튼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 작성 후 클릭 시 영상자료가 등록되는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6" y="1334653"/>
            <a:ext cx="6941627" cy="521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213247" y="207078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213247" y="257935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783956" y="325288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213247" y="469236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990295" y="608043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75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영상자료실 상세보기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19799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세부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영상자료의 제목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세부 정보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영상자료를 작성한 작성자와 작성일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작성시간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영상자료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업로드한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영상자료의 재생 및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일시정지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음량조절이 가능한 화면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영상자료의 상세내용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수업자료 리스트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수업자료 수정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8" y="1334815"/>
            <a:ext cx="7039106" cy="523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796264" y="236928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847033" y="344836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944958" y="513343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457445" y="611825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과제관리</a:t>
            </a:r>
            <a:endParaRPr lang="en-US" altLang="ko-KR" sz="16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80719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6230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제출가능한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과제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제출가능한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과제 리스트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652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새로운 과제 등록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1571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3-1)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제목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과제의 상세페이지로 이동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 상황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과제의 제출 상태 확인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마감된 과제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제출이 마감된 과제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31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5-1)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제목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과제의 상세페이지로 이동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 상황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과제의 제출 상태 확인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5-3)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채점 상황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과제의 채점 상태 확인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8" y="1452862"/>
            <a:ext cx="7097165" cy="481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882572" y="231629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528780" y="208059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549447" y="296354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621161" y="386142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063624" y="451183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5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과제등록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2" y="1350042"/>
            <a:ext cx="6815137" cy="510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368395" y="207158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282215" y="252478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696090" y="323465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190775" y="463346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933996" y="601936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196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660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제목을 입력할 수 있는 영역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과제를 등록하고자 하는 교수의 정보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등록 클릭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등록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내용을 입력할 수 있는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과제관리 리스트로 돌아갈 수 있는 버튼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 작성 후 클릭 시 과제가 등록되는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46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7CE1B9C-F21D-471E-A6FD-ADB6FED9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9" y="1069522"/>
            <a:ext cx="7998264" cy="563550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19215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받은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1_1)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웹메일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클릭 시 보여지는 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1_2)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받은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버튼 오른쪽에서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메일함에서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읽지 않은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 개수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검색기능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보낸사람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기준으로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 검색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 메일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한번에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2266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22164" y="1165376"/>
            <a:ext cx="2057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받은메일함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76911" y="276604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068668" y="239577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3700350" y="628625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76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과제 상세조회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383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660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과제마감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과제의 상태를 마감상태로 변경하는 버튼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번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마감 버튼 클릭 시 생성되는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제출 현황 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3-1)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과제의 학생들의 제출 현황 리스트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학생이 제출한 상세조회 페이지로 이동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3-3)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파일명 클릭 시 해당 학생이 제출한 과제 다운로드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3" y="1165376"/>
            <a:ext cx="4325564" cy="544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965008" y="185069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438714" y="441500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724" y="2017472"/>
            <a:ext cx="2771147" cy="1232276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830605" y="212346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6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과제 점수 입력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89611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660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피드백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학생의 과제를 보고 피드백을 작성하는 영역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점수 입력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학생이 제출한 과제의 점수 입력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701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과제의 리스트 페이지로 이동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 버튼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피드백과 점수를 입력한 후 클릭 시 해당 학생에 대한 피드백과 점수가 등록됨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54" y="1316849"/>
            <a:ext cx="5942413" cy="503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549447" y="441500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126198" y="52545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649552" y="578937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7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399739" y="2782669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  <a:cs typeface="코트라 도약체 " panose="020B0600000101010101" pitchFamily="50" charset="-127"/>
              </a:rPr>
              <a:t> 관리자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1656715" y="279805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656715" y="2499965"/>
            <a:ext cx="2896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9BC917-EEB8-425F-848F-2B1C03420CD1}"/>
              </a:ext>
            </a:extLst>
          </p:cNvPr>
          <p:cNvCxnSpPr>
            <a:cxnSpLocks/>
          </p:cNvCxnSpPr>
          <p:nvPr/>
        </p:nvCxnSpPr>
        <p:spPr>
          <a:xfrm>
            <a:off x="1643089" y="3585815"/>
            <a:ext cx="2896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1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5176585" y="3075056"/>
            <a:ext cx="187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416686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4979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관리자페이지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58979"/>
              </p:ext>
            </p:extLst>
          </p:nvPr>
        </p:nvGraphicFramePr>
        <p:xfrm>
          <a:off x="8419008" y="1683491"/>
          <a:ext cx="3626062" cy="200755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관리자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로그인페이지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관리자 고유의 로그인 아이디와 비밀번호를 입력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관리자 계정이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일치하게되면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로그인이 완료되며 관리자 전용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메인페이지로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87155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관리자 로그인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E31B0F-1C76-47D3-B7FA-CCE54D99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5" y="1165377"/>
            <a:ext cx="7769077" cy="543614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528666" y="48045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126182" y="480450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5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016011" y="3075056"/>
            <a:ext cx="419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학생 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/ 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교수 등록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21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10426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40322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관리자페이지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688820"/>
              </p:ext>
            </p:extLst>
          </p:nvPr>
        </p:nvGraphicFramePr>
        <p:xfrm>
          <a:off x="8418830" y="1683385"/>
          <a:ext cx="3626485" cy="280479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12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[학생 정보 조회]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관리자의 &lt;학생 관리&gt; 항목에서 등록버튼을 통해 등록 페이지로 이동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12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[학생 정보 등록]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학생 학적에 관련된 필수 입력 사항들을 관리자가 직접 기입함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[정보 등록 버튼]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기입한 학생 정보를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DB에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저장함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학생 등록</a:t>
            </a:r>
          </a:p>
        </p:txBody>
      </p:sp>
      <p:pic>
        <p:nvPicPr>
          <p:cNvPr id="30" name="그림 80" descr="C:/Users/Dayn/AppData/Roaming/PolarisOffice/ETemp/9668_16601808/fImage30588561153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" y="1551305"/>
            <a:ext cx="5029835" cy="4179570"/>
          </a:xfrm>
          <a:prstGeom prst="rect">
            <a:avLst/>
          </a:prstGeom>
          <a:noFill/>
        </p:spPr>
      </p:pic>
      <p:pic>
        <p:nvPicPr>
          <p:cNvPr id="31" name="그림 81" descr="C:/Users/Dayn/AppData/Roaming/PolarisOffice/ETemp/9668_16601808/fImage16710562292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60" y="3497580"/>
            <a:ext cx="3416300" cy="3034030"/>
          </a:xfrm>
          <a:prstGeom prst="rect">
            <a:avLst/>
          </a:prstGeom>
          <a:noFill/>
        </p:spPr>
      </p:pic>
      <p:sp>
        <p:nvSpPr>
          <p:cNvPr id="33" name="도형 105"/>
          <p:cNvSpPr>
            <a:spLocks/>
          </p:cNvSpPr>
          <p:nvPr/>
        </p:nvSpPr>
        <p:spPr>
          <a:xfrm>
            <a:off x="5887720" y="582358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2" name="도형 104"/>
          <p:cNvSpPr>
            <a:spLocks/>
          </p:cNvSpPr>
          <p:nvPr/>
        </p:nvSpPr>
        <p:spPr>
          <a:xfrm>
            <a:off x="205740" y="126238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36" name="그림 111" descr="C:/Users/Dayn/AppData/Roaming/PolarisOffice/ETemp/9668_16601808/fImage119236592382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15" y="1315720"/>
            <a:ext cx="5420360" cy="973455"/>
          </a:xfrm>
          <a:prstGeom prst="rect">
            <a:avLst/>
          </a:prstGeom>
          <a:noFill/>
        </p:spPr>
      </p:pic>
      <p:sp>
        <p:nvSpPr>
          <p:cNvPr id="37" name="도형 113"/>
          <p:cNvSpPr>
            <a:spLocks/>
          </p:cNvSpPr>
          <p:nvPr/>
        </p:nvSpPr>
        <p:spPr>
          <a:xfrm>
            <a:off x="6741795" y="195262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451421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관리자페이지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37855"/>
              </p:ext>
            </p:extLst>
          </p:nvPr>
        </p:nvGraphicFramePr>
        <p:xfrm>
          <a:off x="8418830" y="1683385"/>
          <a:ext cx="3626485" cy="287147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[교수 정보 조회]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관리자의 &lt;교수 관리&gt; 항목에서 등록버튼을 통해 등록 페이지로 이동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[교수 정보 등록]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교수의 필수 입력 사항들을 관리자가 직접 기입함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27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[정보 등록 버튼]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기입한 교수 정보를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DB에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저장함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교수 등록</a:t>
            </a:r>
          </a:p>
        </p:txBody>
      </p:sp>
      <p:pic>
        <p:nvPicPr>
          <p:cNvPr id="28" name="그림 82" descr="C:/Users/Dayn/AppData/Roaming/PolarisOffice/ETemp/9668_16601808/fImage27615596742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452245"/>
            <a:ext cx="4239895" cy="4780915"/>
          </a:xfrm>
          <a:prstGeom prst="rect">
            <a:avLst/>
          </a:prstGeom>
          <a:noFill/>
        </p:spPr>
      </p:pic>
      <p:pic>
        <p:nvPicPr>
          <p:cNvPr id="29" name="그림 83" descr="C:/Users/Dayn/AppData/Roaming/PolarisOffice/ETemp/9668_16601808/fImage137085978716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85" y="4025900"/>
            <a:ext cx="3603625" cy="2561590"/>
          </a:xfrm>
          <a:prstGeom prst="rect">
            <a:avLst/>
          </a:prstGeom>
          <a:noFill/>
        </p:spPr>
      </p:pic>
      <p:sp>
        <p:nvSpPr>
          <p:cNvPr id="30" name="도형 106"/>
          <p:cNvSpPr>
            <a:spLocks/>
          </p:cNvSpPr>
          <p:nvPr/>
        </p:nvSpPr>
        <p:spPr>
          <a:xfrm>
            <a:off x="196215" y="116903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31" name="그림 109" descr="C:/Users/Dayn/AppData/Roaming/PolarisOffice/ETemp/9668_16601808/fImage117256579718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30" y="1102995"/>
            <a:ext cx="5591175" cy="1167130"/>
          </a:xfrm>
          <a:prstGeom prst="rect">
            <a:avLst/>
          </a:prstGeom>
          <a:noFill/>
        </p:spPr>
      </p:pic>
      <p:sp>
        <p:nvSpPr>
          <p:cNvPr id="32" name="도형 110"/>
          <p:cNvSpPr>
            <a:spLocks/>
          </p:cNvSpPr>
          <p:nvPr/>
        </p:nvSpPr>
        <p:spPr>
          <a:xfrm>
            <a:off x="6623685" y="193611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pic>
        <p:nvPicPr>
          <p:cNvPr id="30" name="그림 119" descr="C:/Users/Dayn/AppData/Roaming/PolarisOffice/ETemp/9668_16601808/fImage2009966798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" y="1262380"/>
            <a:ext cx="7334885" cy="2905760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451421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관리자페이지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06738"/>
              </p:ext>
            </p:extLst>
          </p:nvPr>
        </p:nvGraphicFramePr>
        <p:xfrm>
          <a:off x="8418830" y="1600200"/>
          <a:ext cx="3626485" cy="44596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[학생 조회]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학교에 적을 둔 모든 학생의 정보 조회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[검색]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대학별, 학과별, 이름별 조회가 가능하며 단계별 조회가 가능함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96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[재학생만 조회]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1_1) 모두 보기 : 자퇴생, 졸업생 등 모든 학생의 정보 조회 가능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1_2) 재학생만 보기 : 재학생만 검색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493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4, 5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[삭제]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4, 5)  잘못된 등록(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자퇴X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,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정보수정X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)일 경우를 위한 삭제버튼으로 사용할 일이 거의 없는 버튼이기 때문에 사용 시 관리자의 재확인이 꼭 필요함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학생 조회/삭제</a:t>
            </a:r>
          </a:p>
        </p:txBody>
      </p:sp>
      <p:pic>
        <p:nvPicPr>
          <p:cNvPr id="29" name="그림 85" descr="C:/Users/Dayn/AppData/Roaming/PolarisOffice/ETemp/9668_16601808/fImage151105995447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35" y="4690110"/>
            <a:ext cx="5786755" cy="1369695"/>
          </a:xfrm>
          <a:prstGeom prst="rect">
            <a:avLst/>
          </a:prstGeom>
          <a:noFill/>
        </p:spPr>
      </p:pic>
      <p:sp>
        <p:nvSpPr>
          <p:cNvPr id="12" name="Rect 0"/>
          <p:cNvSpPr>
            <a:spLocks/>
          </p:cNvSpPr>
          <p:nvPr/>
        </p:nvSpPr>
        <p:spPr>
          <a:xfrm>
            <a:off x="1170940" y="477647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5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6345555" y="243205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4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452120" y="219265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754380" y="158877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3472180" y="186055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pic>
        <p:nvPicPr>
          <p:cNvPr id="34" name="그림 121" descr="C:/Users/Dayn/AppData/Roaming/PolarisOffice/ETemp/9668_16601808/fImage1848366917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1290320"/>
            <a:ext cx="7315835" cy="323913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451421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관리자페이지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640172"/>
              </p:ext>
            </p:extLst>
          </p:nvPr>
        </p:nvGraphicFramePr>
        <p:xfrm>
          <a:off x="8418830" y="1683385"/>
          <a:ext cx="3626485" cy="33299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[교수 조회]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학교에 적을 둔 교수의 정보 조회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[검색]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대학별, 학과별, 이름별 조회가 가능하며 단계별 조회가 가능함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493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3, 4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[삭제]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3, 4)  잘못된 등록(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자퇴X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,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정보수정X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)일 경우를 위한 삭제버튼으로 사용할 일이 거의 없는 버튼이기 때문에 사용 시 관리자의 재확인이 꼭 필요함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교수 조회/삭제</a:t>
            </a:r>
          </a:p>
        </p:txBody>
      </p:sp>
      <p:pic>
        <p:nvPicPr>
          <p:cNvPr id="29" name="그림 89" descr="C:/Users/Dayn/AppData/Roaming/PolarisOffice/ETemp/9668_16601808/fImage12624603477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65" y="4901565"/>
            <a:ext cx="6181090" cy="1510665"/>
          </a:xfrm>
          <a:prstGeom prst="rect">
            <a:avLst/>
          </a:prstGeom>
          <a:noFill/>
        </p:spPr>
      </p:pic>
      <p:sp>
        <p:nvSpPr>
          <p:cNvPr id="30" name="도형 114"/>
          <p:cNvSpPr>
            <a:spLocks/>
          </p:cNvSpPr>
          <p:nvPr/>
        </p:nvSpPr>
        <p:spPr>
          <a:xfrm>
            <a:off x="446405" y="174371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1" name="도형 115"/>
          <p:cNvSpPr>
            <a:spLocks/>
          </p:cNvSpPr>
          <p:nvPr/>
        </p:nvSpPr>
        <p:spPr>
          <a:xfrm>
            <a:off x="3371850" y="190817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2" name="도형 116"/>
          <p:cNvSpPr>
            <a:spLocks/>
          </p:cNvSpPr>
          <p:nvPr/>
        </p:nvSpPr>
        <p:spPr>
          <a:xfrm>
            <a:off x="6260465" y="242443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3" name="도형 117"/>
          <p:cNvSpPr>
            <a:spLocks/>
          </p:cNvSpPr>
          <p:nvPr/>
        </p:nvSpPr>
        <p:spPr>
          <a:xfrm>
            <a:off x="1477645" y="540575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4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94451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내게 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내게 쓴 메일이 저장되는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 메일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한번에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2266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22163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내게 쓴 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메일함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22B063-7826-48B4-A8C1-F25155D6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9" y="1077686"/>
            <a:ext cx="7998264" cy="563550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355525" y="124345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664194" y="597986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9FF952-83DC-4435-B6F7-783D2A449099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73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451421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관리자페이지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456695"/>
              </p:ext>
            </p:extLst>
          </p:nvPr>
        </p:nvGraphicFramePr>
        <p:xfrm>
          <a:off x="8418830" y="1683385"/>
          <a:ext cx="3615690" cy="201739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, 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[상세조회]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상세조회를 원하는 사용자의 정보를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더블클릭하면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모달이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뜨고 상세정보 조회가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[정보수정]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수정 버튼 클릭 시 모든 셀의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readonly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속성이 제거되어 수정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368790" y="1165225"/>
            <a:ext cx="271272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교수/학생의 상세조회/변경</a:t>
            </a:r>
          </a:p>
        </p:txBody>
      </p:sp>
      <p:pic>
        <p:nvPicPr>
          <p:cNvPr id="28" name="그림 90" descr="C:/Users/Dayn/AppData/Roaming/PolarisOffice/ETemp/9668_16601808/fImage337086261538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" y="1271270"/>
            <a:ext cx="6592570" cy="3166745"/>
          </a:xfrm>
          <a:prstGeom prst="rect">
            <a:avLst/>
          </a:prstGeom>
          <a:noFill/>
        </p:spPr>
      </p:pic>
      <p:pic>
        <p:nvPicPr>
          <p:cNvPr id="29" name="그림 91" descr="C:/Users/Dayn/AppData/Roaming/PolarisOffice/ETemp/9668_16601808/fImage294806271869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719830"/>
            <a:ext cx="6414135" cy="2896235"/>
          </a:xfrm>
          <a:prstGeom prst="rect">
            <a:avLst/>
          </a:prstGeom>
          <a:noFill/>
        </p:spPr>
      </p:pic>
      <p:sp>
        <p:nvSpPr>
          <p:cNvPr id="30" name="도형 122"/>
          <p:cNvSpPr>
            <a:spLocks/>
          </p:cNvSpPr>
          <p:nvPr/>
        </p:nvSpPr>
        <p:spPr>
          <a:xfrm>
            <a:off x="2836545" y="141033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3657600" y="609282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229870" y="149987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31" name="그림 124" descr="C:/Users/Dayn/AppData/Roaming/PolarisOffice/ETemp/9668_16601808/fImage914667299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55" y="1273175"/>
            <a:ext cx="4827905" cy="6172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451421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관리자페이지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12382"/>
              </p:ext>
            </p:extLst>
          </p:nvPr>
        </p:nvGraphicFramePr>
        <p:xfrm>
          <a:off x="8418830" y="1683385"/>
          <a:ext cx="3626485" cy="49809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058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[강의 개설 신청서 조회]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강의명 클릭 시, 교수가 작성한 강의 개설 신청서의 내용을 확인할 수 있음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[신청서 확인 및 입력]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2_1) 신청서의 내용을 확인하고 작성, 수정이 가능함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2_2) 강의실은 관리자가 직접 배정하기 때문에 강의실에 값을 직접 기입함 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[반려 시 사유]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3_1) 반려 사유를 기입해서 등록함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3_2) 관리자가 기입한 문구는 교수의 강의 개설 신청서에서도 확인 가능함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791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[승인/반려]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강의 승인, 반려 시 관리자가 기입한 내용을 교수도 확인할 수 있지만 승인된 강의만 강의홈이 개설됨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93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[상태]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처리상태 : 승인, 반려, 대기가 있으며 처리 전 대기가 제일 위에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보여짐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74002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강의 개설 신청 처리</a:t>
            </a:r>
          </a:p>
        </p:txBody>
      </p:sp>
      <p:pic>
        <p:nvPicPr>
          <p:cNvPr id="29" name="그림 93" descr="C:/Users/Dayn/AppData/Roaming/PolarisOffice/ETemp/9668_16601808/fImage296462956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5086350"/>
            <a:ext cx="2464435" cy="961390"/>
          </a:xfrm>
          <a:prstGeom prst="rect">
            <a:avLst/>
          </a:prstGeom>
          <a:noFill/>
        </p:spPr>
      </p:pic>
      <p:pic>
        <p:nvPicPr>
          <p:cNvPr id="31" name="그림 95" descr="C:/Users/Dayn/AppData/Roaming/PolarisOffice/ETemp/9668_16601808/fImage277306316299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125855"/>
            <a:ext cx="6359525" cy="1626235"/>
          </a:xfrm>
          <a:prstGeom prst="rect">
            <a:avLst/>
          </a:prstGeom>
          <a:noFill/>
        </p:spPr>
      </p:pic>
      <p:pic>
        <p:nvPicPr>
          <p:cNvPr id="30" name="그림 94" descr="C:/Users/Dayn/AppData/Roaming/PolarisOffice/ETemp/9668_16601808/fImage1420346307035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2658745"/>
            <a:ext cx="4525645" cy="3836035"/>
          </a:xfrm>
          <a:prstGeom prst="rect">
            <a:avLst/>
          </a:prstGeom>
          <a:noFill/>
        </p:spPr>
      </p:pic>
      <p:sp>
        <p:nvSpPr>
          <p:cNvPr id="13" name="Rect 0"/>
          <p:cNvSpPr>
            <a:spLocks/>
          </p:cNvSpPr>
          <p:nvPr/>
        </p:nvSpPr>
        <p:spPr>
          <a:xfrm>
            <a:off x="5890895" y="142176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5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6261100" y="486092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4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3348355" y="232981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340995" y="265747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2" name="도형 125"/>
          <p:cNvSpPr>
            <a:spLocks/>
          </p:cNvSpPr>
          <p:nvPr/>
        </p:nvSpPr>
        <p:spPr>
          <a:xfrm>
            <a:off x="218440" y="605155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104265"/>
            <a:ext cx="7999730" cy="563689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pic>
        <p:nvPicPr>
          <p:cNvPr id="38" name="그림 2" descr="C:/Users/Dayn/AppData/Roaming/PolarisOffice/ETemp/3196_14728760/fImage176204034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0830" y="1170940"/>
            <a:ext cx="5995035" cy="3674110"/>
          </a:xfrm>
          <a:prstGeom prst="rect">
            <a:avLst/>
          </a:prstGeom>
          <a:noFill/>
        </p:spPr>
      </p:pic>
      <p:pic>
        <p:nvPicPr>
          <p:cNvPr id="44" name="그림 11" descr="C:/Users/Dayn/AppData/Roaming/PolarisOffice/ETemp/3196_14728760/fImage51093410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60" y="2921635"/>
            <a:ext cx="5365750" cy="3600450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40322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관리자페이지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16777"/>
              </p:ext>
            </p:extLst>
          </p:nvPr>
        </p:nvGraphicFramePr>
        <p:xfrm>
          <a:off x="8418830" y="1683385"/>
          <a:ext cx="3626485" cy="303085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12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[교수 조회]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검색을 통해 교수를 조회해서 매칭할 교수를 선택함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[조건에 해당하는 학생만 조회]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교수와 같은 학부의 학생 목록이 동적으로 보여지고, submit 버튼이 활성화됨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[담당교수 등록 버튼]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해당 교수와 매칭할 학생을 체크박스로 선택하고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submit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시 변경을 확인하는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알람창이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뜨고 변경됨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185909" y="1165542"/>
            <a:ext cx="209232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담당교수 지정</a:t>
            </a:r>
          </a:p>
        </p:txBody>
      </p:sp>
      <p:pic>
        <p:nvPicPr>
          <p:cNvPr id="40" name="그림 5" descr="C:/Users/Dayn/AppData/Roaming/PolarisOffice/ETemp/3196_14728760/fImage1430406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5972175"/>
            <a:ext cx="1638935" cy="676910"/>
          </a:xfrm>
          <a:prstGeom prst="rect">
            <a:avLst/>
          </a:pr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round/>
          </a:ln>
        </p:spPr>
      </p:pic>
      <p:sp>
        <p:nvSpPr>
          <p:cNvPr id="41" name="도형 6"/>
          <p:cNvSpPr>
            <a:spLocks/>
          </p:cNvSpPr>
          <p:nvPr/>
        </p:nvSpPr>
        <p:spPr>
          <a:xfrm>
            <a:off x="4010660" y="6200775"/>
            <a:ext cx="429895" cy="24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2" name="그림 9" descr="C:/Users/Dayn/AppData/Roaming/PolarisOffice/ETemp/3196_14728760/fImage3386408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" y="4426585"/>
            <a:ext cx="2372360" cy="1172210"/>
          </a:xfrm>
          <a:prstGeom prst="rect">
            <a:avLst/>
          </a:prstGeom>
          <a:noFill/>
        </p:spPr>
      </p:pic>
      <p:sp>
        <p:nvSpPr>
          <p:cNvPr id="33" name="도형 105"/>
          <p:cNvSpPr>
            <a:spLocks/>
          </p:cNvSpPr>
          <p:nvPr/>
        </p:nvSpPr>
        <p:spPr>
          <a:xfrm>
            <a:off x="4700270" y="6202680"/>
            <a:ext cx="363220" cy="334645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2" name="도형 104"/>
          <p:cNvSpPr>
            <a:spLocks/>
          </p:cNvSpPr>
          <p:nvPr/>
        </p:nvSpPr>
        <p:spPr>
          <a:xfrm>
            <a:off x="3416300" y="3040380"/>
            <a:ext cx="363220" cy="334645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7" name="도형 113"/>
          <p:cNvSpPr>
            <a:spLocks/>
          </p:cNvSpPr>
          <p:nvPr/>
        </p:nvSpPr>
        <p:spPr>
          <a:xfrm>
            <a:off x="439420" y="2019935"/>
            <a:ext cx="363220" cy="334645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3" name="도형 10"/>
          <p:cNvSpPr>
            <a:spLocks/>
          </p:cNvSpPr>
          <p:nvPr/>
        </p:nvSpPr>
        <p:spPr>
          <a:xfrm>
            <a:off x="424180" y="4538980"/>
            <a:ext cx="363220" cy="334645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894458" y="3075056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학적변동</a:t>
            </a:r>
          </a:p>
        </p:txBody>
      </p:sp>
    </p:spTree>
    <p:extLst>
      <p:ext uri="{BB962C8B-B14F-4D97-AF65-F5344CB8AC3E}">
        <p14:creationId xmlns:p14="http://schemas.microsoft.com/office/powerpoint/2010/main" val="24172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8D03BD-308E-4F2F-B730-5E6B5658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171818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학적변동 신청내역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학적변동 신청한 학생들의 리스트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승인 및 반려버튼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신청 내역에 관해 승인 및 반려처리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89956" y="16834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관리자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705DD-B4C6-46A9-B501-7768622BEB5E}"/>
              </a:ext>
            </a:extLst>
          </p:cNvPr>
          <p:cNvSpPr txBox="1"/>
          <p:nvPr/>
        </p:nvSpPr>
        <p:spPr>
          <a:xfrm>
            <a:off x="9222972" y="11666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학적변동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리스트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C0DAF2-D6BB-4279-9646-2472F6DABCA5}"/>
              </a:ext>
            </a:extLst>
          </p:cNvPr>
          <p:cNvSpPr/>
          <p:nvPr/>
        </p:nvSpPr>
        <p:spPr>
          <a:xfrm>
            <a:off x="6415408" y="185026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73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C9FF96A-B20E-4475-A52E-00B90D723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관리자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F103FBEF-E668-4EB7-92AD-457BC20A5810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38040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 정보 확인가능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64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신청내용 상세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 내용 상세조회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반려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승인버튼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반려 및 승인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목록으로 돌아가기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8699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6B2575-3999-4630-A8C5-920F80212E37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17BB3-FAE2-436B-A0C2-97B3DF7163E1}"/>
              </a:ext>
            </a:extLst>
          </p:cNvPr>
          <p:cNvSpPr txBox="1"/>
          <p:nvPr/>
        </p:nvSpPr>
        <p:spPr>
          <a:xfrm>
            <a:off x="9141490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학적변동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상세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A1FEA2-07E9-476D-9A49-3E0FF2AE9C3E}"/>
              </a:ext>
            </a:extLst>
          </p:cNvPr>
          <p:cNvSpPr/>
          <p:nvPr/>
        </p:nvSpPr>
        <p:spPr>
          <a:xfrm>
            <a:off x="289954" y="16834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235432-B73E-42E6-B875-D7C77A842755}"/>
              </a:ext>
            </a:extLst>
          </p:cNvPr>
          <p:cNvSpPr/>
          <p:nvPr/>
        </p:nvSpPr>
        <p:spPr>
          <a:xfrm>
            <a:off x="289954" y="342900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743B2F-AB4D-4996-96B6-62D48DDCC753}"/>
              </a:ext>
            </a:extLst>
          </p:cNvPr>
          <p:cNvSpPr/>
          <p:nvPr/>
        </p:nvSpPr>
        <p:spPr>
          <a:xfrm>
            <a:off x="5914947" y="569875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BC31A3-C830-4F3A-BE6B-F181AA4A979B}"/>
              </a:ext>
            </a:extLst>
          </p:cNvPr>
          <p:cNvSpPr/>
          <p:nvPr/>
        </p:nvSpPr>
        <p:spPr>
          <a:xfrm>
            <a:off x="6547180" y="16834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22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5176588" y="3075056"/>
            <a:ext cx="187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게시판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82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9E9408-F858-4C94-B939-C2F4C192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7" y="1130626"/>
            <a:ext cx="7779600" cy="54509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5297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관리자페이지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631341"/>
              </p:ext>
            </p:extLst>
          </p:nvPr>
        </p:nvGraphicFramePr>
        <p:xfrm>
          <a:off x="8419008" y="1683491"/>
          <a:ext cx="3626062" cy="413495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관리자 공지사항 리스트 페이지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조회페이지로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글쓰기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글쓰기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새로 공지사항을 작성페이지로 이동하며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체크박스에 삭제할 게시글을 체크 후 선택삭제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삭제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검색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검색하고자하는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게시물의 제목 혹은 키워드 입력 시 일치하는 게시물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884991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게시글 맨 오른쪽 수정버튼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게시글 수정페이지로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8287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3" y="1165376"/>
            <a:ext cx="2006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관리자 공지페이지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811003" y="227105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230106" y="59705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7015475" y="232220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5141044" y="177073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0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1ACE23-10D1-4038-91CD-C2B94151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86" y="1233093"/>
            <a:ext cx="6305550" cy="53165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5297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관리자페이지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16280"/>
              </p:ext>
            </p:extLst>
          </p:nvPr>
        </p:nvGraphicFramePr>
        <p:xfrm>
          <a:off x="8419008" y="1683491"/>
          <a:ext cx="3626062" cy="356203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3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게시글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제목 및 내용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입력할수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조회시에는 상단에 수정 및 삭제버튼이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관리자에게만  활성화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상단에 띄울 수 있도록 공지처리해주는 체크박스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정상등록되면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게시물이 업로드 되며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알림창이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1259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351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공지사항 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글작성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185179" y="168349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071466" y="613408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5815119" y="594626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9E7296-D90A-4AD3-8296-2D2EFBD2C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21" y="1231140"/>
            <a:ext cx="1362075" cy="6191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5D78EC-28C3-439F-BD62-7C5544D283C4}"/>
              </a:ext>
            </a:extLst>
          </p:cNvPr>
          <p:cNvSpPr/>
          <p:nvPr/>
        </p:nvSpPr>
        <p:spPr>
          <a:xfrm>
            <a:off x="6581553" y="1233093"/>
            <a:ext cx="1371600" cy="60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48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5297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관리자페이지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64203"/>
              </p:ext>
            </p:extLst>
          </p:nvPr>
        </p:nvGraphicFramePr>
        <p:xfrm>
          <a:off x="8419008" y="1683491"/>
          <a:ext cx="3626062" cy="182954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237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리스트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조회수가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버튼은 관리자에게만 보여지며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관리자만 업로드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등록버튼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작성화면으로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3" y="1165376"/>
            <a:ext cx="25570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대외활동 및 공모전 목록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FA720B-08F3-4748-BC0E-AB5132C5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47" y="1142202"/>
            <a:ext cx="7637296" cy="545932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646093" y="192819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096000" y="571579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99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6C3DDC8-E8D3-47C7-B15D-219C4819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9" y="1077686"/>
            <a:ext cx="7998264" cy="563550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95035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보낸 메일이 저장되는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수신확인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수신확인 페이지로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 메일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한번에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2266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40667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보낸 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메일함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371572" y="121576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893969" y="21283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3610888" y="60251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34D7E-1C2D-400A-9AE8-3C54C27E244A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18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5297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관리자페이지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542629"/>
              </p:ext>
            </p:extLst>
          </p:nvPr>
        </p:nvGraphicFramePr>
        <p:xfrm>
          <a:off x="8419008" y="1683491"/>
          <a:ext cx="3626062" cy="194451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등록페이지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제목과 내용을 입력하는 페이지이다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첨부파일도 첨부가능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업로드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등록버튼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게시물이 사용자에게 보여지며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업로드 됨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20814" y="1169197"/>
            <a:ext cx="28711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대외활동 및 공모전 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글작성</a:t>
            </a:r>
            <a:endParaRPr lang="en-US" altLang="ko-KR" sz="16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FEE97B-8835-464A-8C9D-E33D3C41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0" y="1130625"/>
            <a:ext cx="7593548" cy="549319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948436" y="189948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391287" y="608658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6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822320" y="3075056"/>
            <a:ext cx="2585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예약 관리</a:t>
            </a:r>
          </a:p>
        </p:txBody>
      </p:sp>
    </p:spTree>
    <p:extLst>
      <p:ext uri="{BB962C8B-B14F-4D97-AF65-F5344CB8AC3E}">
        <p14:creationId xmlns:p14="http://schemas.microsoft.com/office/powerpoint/2010/main" val="318611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451421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관리자페이지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65243"/>
              </p:ext>
            </p:extLst>
          </p:nvPr>
        </p:nvGraphicFramePr>
        <p:xfrm>
          <a:off x="8418830" y="1683385"/>
          <a:ext cx="3626485" cy="3962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[실시간 좌석 예약 현황]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예약된 좌석을 한눈에 확인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2, 3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[예약 내역]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사용자의 예약 정보를 내역으로 확인 가능하며 날짜별 조회도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[좌석 블락/예약 취소]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빈 좌석을 클릭하면 좌석을 막아놓을 수 있고, 예약된 좌석을 클릭하면 강제로 예약 취소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[전체 퇴실]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전체 퇴실 버튼을 클릭 시, 당일 예약된 모든 좌석의 예약이 취소됨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열람실 관리</a:t>
            </a:r>
          </a:p>
        </p:txBody>
      </p:sp>
      <p:pic>
        <p:nvPicPr>
          <p:cNvPr id="28" name="그림 96" descr="C:/Users/Dayn/AppData/Roaming/PolarisOffice/ETemp/9668_16601808/fImage566326329894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" y="1454785"/>
            <a:ext cx="7363460" cy="4771390"/>
          </a:xfrm>
          <a:prstGeom prst="rect">
            <a:avLst/>
          </a:prstGeom>
          <a:noFill/>
        </p:spPr>
      </p:pic>
      <p:sp>
        <p:nvSpPr>
          <p:cNvPr id="12" name="Rect 0"/>
          <p:cNvSpPr>
            <a:spLocks/>
          </p:cNvSpPr>
          <p:nvPr/>
        </p:nvSpPr>
        <p:spPr>
          <a:xfrm>
            <a:off x="6127115" y="242316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5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4742180" y="430339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4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4479290" y="287591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72135" y="287083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9" name="그림 126" descr="C:/Users/Dayn/AppData/Roaming/PolarisOffice/ETemp/9668_16601808/fImage4117674870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5" y="1456690"/>
            <a:ext cx="7306310" cy="924560"/>
          </a:xfrm>
          <a:prstGeom prst="rect">
            <a:avLst/>
          </a:prstGeom>
          <a:noFill/>
        </p:spPr>
      </p:pic>
      <p:sp>
        <p:nvSpPr>
          <p:cNvPr id="14" name="Rect 0"/>
          <p:cNvSpPr>
            <a:spLocks/>
          </p:cNvSpPr>
          <p:nvPr/>
        </p:nvSpPr>
        <p:spPr>
          <a:xfrm>
            <a:off x="841375" y="216471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12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451421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관리자페이지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613082"/>
              </p:ext>
            </p:extLst>
          </p:nvPr>
        </p:nvGraphicFramePr>
        <p:xfrm>
          <a:off x="8418830" y="1683385"/>
          <a:ext cx="3626485" cy="321754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015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[스터디룸 예약 현황]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1_1) 예약된 스터디룸의 경우, 회색으로 보여지며 예약이 불가능함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1_2) 예약된 스터디룸을 선택 시 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       강제로 예약 취소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[스터디룸 차단]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2_1) 관리자가 빈시간표를 클릭 시 스터디룸 사용 차단 모달이 뜨며 자유롭게 차단이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3, 4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[예약 내역]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사용자의 예약 정보를 내역으로 확인 가능하며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날짜별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조회도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스터디룸 관리</a:t>
            </a:r>
          </a:p>
        </p:txBody>
      </p:sp>
      <p:pic>
        <p:nvPicPr>
          <p:cNvPr id="29" name="그림 103" descr="C:/Users/Dayn/AppData/Roaming/PolarisOffice/ETemp/9668_16601808/fImage12776651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" y="5376545"/>
            <a:ext cx="7101840" cy="1238885"/>
          </a:xfrm>
          <a:prstGeom prst="rect">
            <a:avLst/>
          </a:prstGeom>
          <a:noFill/>
        </p:spPr>
      </p:pic>
      <p:pic>
        <p:nvPicPr>
          <p:cNvPr id="28" name="그림 102" descr="C:/Users/Dayn/AppData/Roaming/PolarisOffice/ETemp/9668_16601808/fImage719666501322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90" y="1055370"/>
            <a:ext cx="5440045" cy="4866640"/>
          </a:xfrm>
          <a:prstGeom prst="rect">
            <a:avLst/>
          </a:prstGeom>
          <a:noFill/>
        </p:spPr>
      </p:pic>
      <p:sp>
        <p:nvSpPr>
          <p:cNvPr id="13" name="Rect 0"/>
          <p:cNvSpPr>
            <a:spLocks/>
          </p:cNvSpPr>
          <p:nvPr/>
        </p:nvSpPr>
        <p:spPr>
          <a:xfrm>
            <a:off x="767715" y="514667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4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591185" y="599059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3181985" y="158877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353050" y="515937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30" name="그림 127" descr="C:/Users/Dayn/AppData/Roaming/PolarisOffice/ETemp/9668_16601808/fImage87967533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85" y="1111250"/>
            <a:ext cx="805815" cy="213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396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258064" y="3075056"/>
            <a:ext cx="3714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학사일정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279954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3464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관리자페이지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94795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6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학사일정 등록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출력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학사일정 수정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체크박스 체크 후 삭제버튼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학사일정 삭제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6976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캘린더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학사일정 캘린더로 등록한 일정 확인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6322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학사일정 관리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169CF59-DEB1-4B0B-A48A-F67156C15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" y="1275354"/>
            <a:ext cx="5852497" cy="39819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771A78-71BD-401F-9F39-777E02CCD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01" y="1275354"/>
            <a:ext cx="1882140" cy="9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5B3B3E-E4B7-4971-BC06-9A7CEA8ED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64" y="4513872"/>
            <a:ext cx="3063240" cy="18821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634070-535E-4644-9DC3-73AC55F22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759" y="5182144"/>
            <a:ext cx="2484120" cy="11963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4921527" y="163629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988364" y="237049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2204817" y="15001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5663818" y="146951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4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612325" y="3075056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8351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A52AADE-8D9D-4CF1-985F-E131B356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6"/>
            <a:ext cx="7998545" cy="563550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01339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수신확인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내가 보낸 메일을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받는사람이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수신 후 읽었는지 확인할 수 있는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기능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읽은 시간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받은 사람이 메일을 읽었을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읽은 시간을 확인할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다시보내기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보냈던 메일을 클릭 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다시보내기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버튼을 클릭하면 해당 메일 재전송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62266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184451" y="1161554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수신확인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438714" y="124137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842975" y="217388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2279228" y="140815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BFDCB-AD3C-4905-BFFE-EE9C138BE7E2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38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EE8F7F-0732-451B-94BE-89062795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6"/>
            <a:ext cx="7998545" cy="563550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00755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임시보관함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 작성 중 임시보관 버튼 클릭 시 해당 작성 중 메일이 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이동됨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 메일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한번에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80446" y="1158013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임시 보관함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365662" y="133465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567710" y="589397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81091-CCEF-4552-8ABE-CFCECB8F9D3E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83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006DA6-B511-4134-A6ED-D4C781D8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5"/>
            <a:ext cx="7998545" cy="5635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26693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안읽은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읽지 않은 메일을 모아서 확인할 수 있는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안읽음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읽지 않은 메일의 개수가 표시되고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안읽은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읽지 않은 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읽지 않은 메일은 파란 글씨로 표시됨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37259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안읽은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메일함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438714" y="134994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4002" y="17994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4261825" y="235372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44F52-1B66-4BE0-B3E9-611B8C9B9173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21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71DFDC-F16A-49C9-B11C-7C789C17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5"/>
            <a:ext cx="7998545" cy="5635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26693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중요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중요 표시 해 놓은 메일을 모아볼 수 있는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중요메일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중요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중요 표시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별 모양 버튼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노란색으로 바뀌면서 중요메일로 처리됨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40667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중요 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메일함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438714" y="13333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08446" y="176399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1646925" y="216026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5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349EB87-2363-4946-AD2F-AA6FA2CB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" y="1077685"/>
            <a:ext cx="8006458" cy="5635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367519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스팸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스팸처리한 메일을 보관하는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영구삭제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영구삭제 클릭 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창 뜨면서 다시한번 삭제 확인 후 삭제처리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스팸메일함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비우기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휴지통 모양을 클릭하면 스팸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전체를 비울 것인지에 대한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뜨면서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ok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전체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비워짐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스팸해제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스팸처리가 해제되면서 받은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메일이 이동됨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8644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40667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스팸 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메일함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407761" y="127152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942182" y="160507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2838710" y="151671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03F30A-85DE-4951-BEFF-77DD67D82DED}"/>
              </a:ext>
            </a:extLst>
          </p:cNvPr>
          <p:cNvSpPr/>
          <p:nvPr/>
        </p:nvSpPr>
        <p:spPr>
          <a:xfrm>
            <a:off x="1345207" y="296262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FF70927-132E-4D4E-8823-DBCF40E41E85}"/>
              </a:ext>
            </a:extLst>
          </p:cNvPr>
          <p:cNvCxnSpPr>
            <a:cxnSpLocks/>
          </p:cNvCxnSpPr>
          <p:nvPr/>
        </p:nvCxnSpPr>
        <p:spPr>
          <a:xfrm>
            <a:off x="1274783" y="3232087"/>
            <a:ext cx="69867" cy="1765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ECAD1C-160E-4C71-AB02-64755E29A964}"/>
              </a:ext>
            </a:extLst>
          </p:cNvPr>
          <p:cNvCxnSpPr>
            <a:cxnSpLocks/>
          </p:cNvCxnSpPr>
          <p:nvPr/>
        </p:nvCxnSpPr>
        <p:spPr>
          <a:xfrm>
            <a:off x="2714496" y="1938627"/>
            <a:ext cx="3306058" cy="32093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94A4751-829D-4439-9038-D780CF1EFAF1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48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82066" y="0"/>
            <a:ext cx="740993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507183" y="299947"/>
            <a:ext cx="121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rgbClr val="1E3252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목차 </a:t>
            </a:r>
            <a:endParaRPr lang="en-US" altLang="ko-KR" sz="3600" spc="-300" dirty="0">
              <a:solidFill>
                <a:srgbClr val="1E3252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>
            <a:grpSpLocks/>
          </p:cNvGrpSpPr>
          <p:nvPr/>
        </p:nvGrpSpPr>
        <p:grpSpPr>
          <a:xfrm>
            <a:off x="4236612" y="509102"/>
            <a:ext cx="2438026" cy="707886"/>
            <a:chOff x="294640" y="3596640"/>
            <a:chExt cx="243802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138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789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메인 페이지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>
            <a:grpSpLocks/>
          </p:cNvGrpSpPr>
          <p:nvPr/>
        </p:nvGrpSpPr>
        <p:grpSpPr>
          <a:xfrm>
            <a:off x="4218409" y="2958584"/>
            <a:ext cx="2438026" cy="707886"/>
            <a:chOff x="294640" y="3596640"/>
            <a:chExt cx="2438026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196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789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학생 페이지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>
            <a:grpSpLocks/>
          </p:cNvGrpSpPr>
          <p:nvPr/>
        </p:nvGrpSpPr>
        <p:grpSpPr>
          <a:xfrm>
            <a:off x="4229871" y="4182908"/>
            <a:ext cx="3925065" cy="707886"/>
            <a:chOff x="294640" y="3596640"/>
            <a:chExt cx="392506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469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3" y="3688973"/>
              <a:ext cx="3276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교수 페이지</a:t>
              </a:r>
              <a:endParaRPr lang="en-US" altLang="ko-KR" sz="2800" spc="-150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3C444E-8F02-45B0-A526-7F71FAE24735}"/>
              </a:ext>
            </a:extLst>
          </p:cNvPr>
          <p:cNvGrpSpPr>
            <a:grpSpLocks/>
          </p:cNvGrpSpPr>
          <p:nvPr/>
        </p:nvGrpSpPr>
        <p:grpSpPr>
          <a:xfrm>
            <a:off x="4218409" y="5436802"/>
            <a:ext cx="2744199" cy="707886"/>
            <a:chOff x="294640" y="3596640"/>
            <a:chExt cx="2744199" cy="70788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F70862-8DA6-46FA-A808-BFDFED44457F}"/>
                </a:ext>
              </a:extLst>
            </p:cNvPr>
            <p:cNvSpPr txBox="1"/>
            <p:nvPr/>
          </p:nvSpPr>
          <p:spPr>
            <a:xfrm>
              <a:off x="294640" y="3596640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7C1744-7EAC-44AB-831E-B6D83D8F0539}"/>
                </a:ext>
              </a:extLst>
            </p:cNvPr>
            <p:cNvSpPr txBox="1"/>
            <p:nvPr/>
          </p:nvSpPr>
          <p:spPr>
            <a:xfrm>
              <a:off x="943394" y="3688973"/>
              <a:ext cx="20954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관리자 페이지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D708C90-0FD2-4EAC-AE59-7329540C5CD3}"/>
              </a:ext>
            </a:extLst>
          </p:cNvPr>
          <p:cNvSpPr txBox="1"/>
          <p:nvPr/>
        </p:nvSpPr>
        <p:spPr>
          <a:xfrm>
            <a:off x="0" y="126360"/>
            <a:ext cx="264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E3252"/>
                </a:solidFill>
              </a:rPr>
              <a:t> 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5C358F-6F1E-4046-AB80-8BB8FFF20F7F}"/>
              </a:ext>
            </a:extLst>
          </p:cNvPr>
          <p:cNvSpPr txBox="1"/>
          <p:nvPr/>
        </p:nvSpPr>
        <p:spPr>
          <a:xfrm>
            <a:off x="1580386" y="449525"/>
            <a:ext cx="129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3600" dirty="0">
                <a:solidFill>
                  <a:srgbClr val="1E3252"/>
                </a:solidFill>
              </a:rPr>
              <a:t>」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9FF3E2-4CC7-4461-8093-6A98FF378AD5}"/>
              </a:ext>
            </a:extLst>
          </p:cNvPr>
          <p:cNvGrpSpPr>
            <a:grpSpLocks/>
          </p:cNvGrpSpPr>
          <p:nvPr/>
        </p:nvGrpSpPr>
        <p:grpSpPr>
          <a:xfrm>
            <a:off x="4218409" y="1736817"/>
            <a:ext cx="3871111" cy="707886"/>
            <a:chOff x="294640" y="3596640"/>
            <a:chExt cx="3871111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AD519C-AE9A-4FCA-825A-C14B335F8972}"/>
                </a:ext>
              </a:extLst>
            </p:cNvPr>
            <p:cNvSpPr txBox="1"/>
            <p:nvPr/>
          </p:nvSpPr>
          <p:spPr>
            <a:xfrm>
              <a:off x="294640" y="3596640"/>
              <a:ext cx="5196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B969FE-AF8A-44E9-A334-B66FE6C7D3D1}"/>
                </a:ext>
              </a:extLst>
            </p:cNvPr>
            <p:cNvSpPr txBox="1"/>
            <p:nvPr/>
          </p:nvSpPr>
          <p:spPr>
            <a:xfrm>
              <a:off x="943394" y="3688973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학생</a:t>
              </a:r>
              <a:r>
                <a:rPr lang="en-US" altLang="ko-KR" sz="2800" spc="-150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/</a:t>
              </a:r>
              <a:r>
                <a:rPr lang="ko-KR" altLang="en-US" sz="2800" spc="-150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교수 공통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EED0D1-DDB8-4860-A304-2846D2486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" y="1077685"/>
            <a:ext cx="8006458" cy="56355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367519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휴지통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삭제된 메일을 모아두는 곳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복구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복구 버튼 클릭 시 해당 메일이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받은편지함으로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이동됨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영구삭제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영구삭제 클릭 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창 뜨면서 다시한번 삭제 확인 후 삭제처리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휴지통 비우기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휴지통 모양을 클릭하면 휴지통 전체를 비울 것인지에 대한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뜨면서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ok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전체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비워짐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8644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071948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휴지통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416815" y="123907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946709" y="151671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1281354" y="289853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03F30A-85DE-4951-BEFF-77DD67D82DED}"/>
              </a:ext>
            </a:extLst>
          </p:cNvPr>
          <p:cNvSpPr/>
          <p:nvPr/>
        </p:nvSpPr>
        <p:spPr>
          <a:xfrm>
            <a:off x="2610962" y="134994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FF70927-132E-4D4E-8823-DBCF40E41E85}"/>
              </a:ext>
            </a:extLst>
          </p:cNvPr>
          <p:cNvCxnSpPr>
            <a:cxnSpLocks/>
          </p:cNvCxnSpPr>
          <p:nvPr/>
        </p:nvCxnSpPr>
        <p:spPr>
          <a:xfrm>
            <a:off x="1274783" y="3232087"/>
            <a:ext cx="69867" cy="1765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ECAD1C-160E-4C71-AB02-64755E29A964}"/>
              </a:ext>
            </a:extLst>
          </p:cNvPr>
          <p:cNvCxnSpPr>
            <a:cxnSpLocks/>
          </p:cNvCxnSpPr>
          <p:nvPr/>
        </p:nvCxnSpPr>
        <p:spPr>
          <a:xfrm>
            <a:off x="2714496" y="1938627"/>
            <a:ext cx="3306058" cy="32093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94A4751-829D-4439-9038-D780CF1EFAF1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7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F51AB5-2F65-4A37-A65B-A22F6BD6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5"/>
            <a:ext cx="7998545" cy="5635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45554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메일쓰기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메일 작성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받는 사람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주소 입력 시 해당 주소로 메일 전송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임시저장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 중 임시저장 버튼 클릭 시 임시 보관함으로 해당 메일 이동처리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파일 첨부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파일 첨부기능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213317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보내기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보내기 버튼 클릭 시 메일 전송됨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49967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41078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메일 쓰기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0" y="100110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422022" y="200232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2730501" y="15001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1817784" y="588953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9BC4978-CD49-455B-A6D1-11D24DCBA119}"/>
              </a:ext>
            </a:extLst>
          </p:cNvPr>
          <p:cNvSpPr/>
          <p:nvPr/>
        </p:nvSpPr>
        <p:spPr>
          <a:xfrm>
            <a:off x="1455679" y="15214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6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45556A-9103-40F8-A35A-03A53DAF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5"/>
            <a:ext cx="7998545" cy="5635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360428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답장버튼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보낸 사람에 대한 메일 작성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상세내용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 상세 내용이 표시되는 영역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확인 및 클릭 시 다운로드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목록으로 이동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2133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41078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메일 쓰기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274626" y="15001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408464" y="279213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1408464" y="53578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3293499" y="150010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8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58F65E-E7F9-4453-9341-306C8A9B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5"/>
            <a:ext cx="7998545" cy="5635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278947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첨부파일이 있는 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첨부파일이 있는 메일을 모아서 보여주는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430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 정보 및 첨부파일 리스트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 메일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한번에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22146" y="1161554"/>
            <a:ext cx="2718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첨부파일 </a:t>
            </a: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모아보기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227411" y="160136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408464" y="206695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3272927" y="591684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69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D97CC19-F4A0-4AFA-9491-A4F57F57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5"/>
            <a:ext cx="7998545" cy="5635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469181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주소록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주소록으로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430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추가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추가버튼 클릭 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뜨면서 새로운 주소 등록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선택된 주소 삭제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선택된 주소 수정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 쓰기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선택된 주소가 전달되어 메일쓰기 페이지로 이동함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175258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검색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연락처로 검색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82478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8940253" y="1161554"/>
            <a:ext cx="2718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주소록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919594" y="372866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453731" y="16834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2183647" y="151671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7E4793-487F-4FA5-8ACD-E8DC3E694FBF}"/>
              </a:ext>
            </a:extLst>
          </p:cNvPr>
          <p:cNvSpPr/>
          <p:nvPr/>
        </p:nvSpPr>
        <p:spPr>
          <a:xfrm>
            <a:off x="2760814" y="15001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CD5AD8C-1E10-49DC-818B-BDABEFA17ABF}"/>
              </a:ext>
            </a:extLst>
          </p:cNvPr>
          <p:cNvSpPr/>
          <p:nvPr/>
        </p:nvSpPr>
        <p:spPr>
          <a:xfrm>
            <a:off x="5073894" y="166688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67C037A-1BB5-45A4-B238-AB8E452C75EB}"/>
              </a:ext>
            </a:extLst>
          </p:cNvPr>
          <p:cNvCxnSpPr>
            <a:cxnSpLocks/>
          </p:cNvCxnSpPr>
          <p:nvPr/>
        </p:nvCxnSpPr>
        <p:spPr>
          <a:xfrm>
            <a:off x="2054645" y="2017041"/>
            <a:ext cx="738703" cy="9977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615DBF-61CC-4A88-886C-F4BF04FE46C9}"/>
              </a:ext>
            </a:extLst>
          </p:cNvPr>
          <p:cNvCxnSpPr>
            <a:cxnSpLocks/>
          </p:cNvCxnSpPr>
          <p:nvPr/>
        </p:nvCxnSpPr>
        <p:spPr>
          <a:xfrm>
            <a:off x="2364700" y="2000430"/>
            <a:ext cx="3366144" cy="772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3D383D7-E9AF-4A8E-8CFB-A1409C74BBC0}"/>
              </a:ext>
            </a:extLst>
          </p:cNvPr>
          <p:cNvCxnSpPr>
            <a:cxnSpLocks/>
          </p:cNvCxnSpPr>
          <p:nvPr/>
        </p:nvCxnSpPr>
        <p:spPr>
          <a:xfrm>
            <a:off x="2638515" y="1983819"/>
            <a:ext cx="3092329" cy="2101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7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4D7449-A823-42AF-A8F9-E6367759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5"/>
            <a:ext cx="7998545" cy="5635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492936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읽음처리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해당 메일 읽음처리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430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메일 휴지통으로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스팸등록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선택된 주소 스팸처리 후 해당 메일 스팸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메일함으로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답장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전달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주소로 답장 보낼 수 있는 메일작성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메일의 내용이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입력되어있는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메일작성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175258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검색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보낸사람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+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 으로 메일 검색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82478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8940253" y="1161554"/>
            <a:ext cx="2718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웹메일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공통기능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640490" y="205119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241416" y="175875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2661289" y="175875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7E4793-487F-4FA5-8ACD-E8DC3E694FBF}"/>
              </a:ext>
            </a:extLst>
          </p:cNvPr>
          <p:cNvSpPr/>
          <p:nvPr/>
        </p:nvSpPr>
        <p:spPr>
          <a:xfrm>
            <a:off x="3086706" y="171764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CD5AD8C-1E10-49DC-818B-BDABEFA17ABF}"/>
              </a:ext>
            </a:extLst>
          </p:cNvPr>
          <p:cNvSpPr/>
          <p:nvPr/>
        </p:nvSpPr>
        <p:spPr>
          <a:xfrm>
            <a:off x="5107165" y="203672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67C037A-1BB5-45A4-B238-AB8E452C75EB}"/>
              </a:ext>
            </a:extLst>
          </p:cNvPr>
          <p:cNvCxnSpPr>
            <a:cxnSpLocks/>
          </p:cNvCxnSpPr>
          <p:nvPr/>
        </p:nvCxnSpPr>
        <p:spPr>
          <a:xfrm>
            <a:off x="2541236" y="2298495"/>
            <a:ext cx="62285" cy="8158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615DBF-61CC-4A88-886C-F4BF04FE46C9}"/>
              </a:ext>
            </a:extLst>
          </p:cNvPr>
          <p:cNvCxnSpPr>
            <a:cxnSpLocks/>
          </p:cNvCxnSpPr>
          <p:nvPr/>
        </p:nvCxnSpPr>
        <p:spPr>
          <a:xfrm>
            <a:off x="2877336" y="2345968"/>
            <a:ext cx="1631290" cy="5845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0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894457" y="3075056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56378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94795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공지사항으로 이동시 보여지는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전체 목록 리스트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조회수가 목록에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 중에서도 꼭 읽어야하는 필수적인 글은 공지로 상단에 띄워줄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27130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검색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검색시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키워드를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입력시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조회될 수 있도록 검색창이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7485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133489" y="1161554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공지사항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70B2A5-D394-4E91-9E55-DADDE1CBA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7" y="1176716"/>
            <a:ext cx="7635126" cy="5437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3A11F8-AB23-44F4-83C0-B2BF95F7ECAF}"/>
              </a:ext>
            </a:extLst>
          </p:cNvPr>
          <p:cNvSpPr txBox="1"/>
          <p:nvPr/>
        </p:nvSpPr>
        <p:spPr>
          <a:xfrm>
            <a:off x="146929" y="144810"/>
            <a:ext cx="697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836573" y="168349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926065" y="232220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5110243" y="185026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2077758" y="232220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1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95207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상세조회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제목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이동하는 상세화면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날짜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조회되도록하였음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작성자가 함께 업로드한 파일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다운로드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되도록하였다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970573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목록으로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목록으로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공지사항 전체조회 리스트로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7077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27311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공지사항 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E346BD-A87F-4AD7-8CA0-08FBF144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0" y="1165376"/>
            <a:ext cx="7622308" cy="5424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85D041-A824-48A9-984E-EE660765E217}"/>
              </a:ext>
            </a:extLst>
          </p:cNvPr>
          <p:cNvSpPr txBox="1"/>
          <p:nvPr/>
        </p:nvSpPr>
        <p:spPr>
          <a:xfrm>
            <a:off x="146929" y="144810"/>
            <a:ext cx="697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741323" y="141981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754022" y="200779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917D70-4E4B-44F5-A459-FD775D4240E0}"/>
              </a:ext>
            </a:extLst>
          </p:cNvPr>
          <p:cNvSpPr/>
          <p:nvPr/>
        </p:nvSpPr>
        <p:spPr>
          <a:xfrm>
            <a:off x="6205019" y="599048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922375" y="599048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03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426382" y="3075056"/>
            <a:ext cx="337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쪽지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메시지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)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75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399739" y="2782669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  <a:cs typeface="코트라 도약체 " panose="020B0600000101010101" pitchFamily="50" charset="-127"/>
              </a:rPr>
              <a:t>메인화면</a:t>
            </a:r>
            <a:endParaRPr lang="ko-KR" altLang="en-US" sz="3600" spc="-3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  <a:cs typeface="코트라 도약체 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1656715" y="2798058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656715" y="2499965"/>
            <a:ext cx="2896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9BC917-EEB8-425F-848F-2B1C03420CD1}"/>
              </a:ext>
            </a:extLst>
          </p:cNvPr>
          <p:cNvCxnSpPr>
            <a:cxnSpLocks/>
          </p:cNvCxnSpPr>
          <p:nvPr/>
        </p:nvCxnSpPr>
        <p:spPr>
          <a:xfrm>
            <a:off x="1643089" y="3585815"/>
            <a:ext cx="2896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183588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01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쪽지알림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종모양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아이콘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하단에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전체알림으로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받은 쪽지가 조회된다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457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받은 쪽지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알림창에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뜬 쪽지를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메시지 조회화면으로 이동함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23160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쪽지 알림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685530-CB0D-4041-87EA-16BB10244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8" y="1217511"/>
            <a:ext cx="7556100" cy="52664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F38EB7-A4CD-4B8D-8A9D-E5B054CD4009}"/>
              </a:ext>
            </a:extLst>
          </p:cNvPr>
          <p:cNvSpPr txBox="1"/>
          <p:nvPr/>
        </p:nvSpPr>
        <p:spPr>
          <a:xfrm>
            <a:off x="146929" y="144810"/>
            <a:ext cx="697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255798" y="13333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871728" y="257233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85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A8835C-9FBC-4471-90AA-559409D947A3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C063D9-46B8-48E8-A424-0B471FAF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23" y="1171574"/>
            <a:ext cx="7469391" cy="538871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69FA86-8295-418E-9AA8-1D8B7CDE6932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64C6C99F-95A4-42FF-8FDE-76E15B8B97C5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30198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메시지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메시지 리스트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보낸사람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상태가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377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리스트의 체크박스 클릭 후 선택삭제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선택된 메시지들이 삭제처리 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377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쪽지보내기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쪽지보내기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보내기 폼이 사용자에게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265410"/>
                  </a:ext>
                </a:extLst>
              </a:tr>
              <a:tr h="10377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그외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조회 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그 외에도 스팸메시지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보관메시지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보낸메시지를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각 카테고리 클릭 시 조회가능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87198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803467-B0BA-45F2-B504-9903A52EF6FC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EDFFB8-F267-4A79-8BBB-EBD8D3E18B21}"/>
              </a:ext>
            </a:extLst>
          </p:cNvPr>
          <p:cNvSpPr txBox="1"/>
          <p:nvPr/>
        </p:nvSpPr>
        <p:spPr>
          <a:xfrm>
            <a:off x="9295413" y="1165376"/>
            <a:ext cx="1879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쪽지 리스트 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7A93FD-7992-4653-A95A-5E28F3485B63}"/>
              </a:ext>
            </a:extLst>
          </p:cNvPr>
          <p:cNvSpPr txBox="1"/>
          <p:nvPr/>
        </p:nvSpPr>
        <p:spPr>
          <a:xfrm>
            <a:off x="146929" y="144810"/>
            <a:ext cx="697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CB7723-7D6C-43AE-AE79-3776B9D56F8A}"/>
              </a:ext>
            </a:extLst>
          </p:cNvPr>
          <p:cNvSpPr/>
          <p:nvPr/>
        </p:nvSpPr>
        <p:spPr>
          <a:xfrm>
            <a:off x="1285941" y="278710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E3981C-C34B-41EA-B645-567D12106034}"/>
              </a:ext>
            </a:extLst>
          </p:cNvPr>
          <p:cNvSpPr/>
          <p:nvPr/>
        </p:nvSpPr>
        <p:spPr>
          <a:xfrm>
            <a:off x="5708495" y="237716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C687DB0-830D-4F5F-842E-F7BFFA78A75F}"/>
              </a:ext>
            </a:extLst>
          </p:cNvPr>
          <p:cNvSpPr/>
          <p:nvPr/>
        </p:nvSpPr>
        <p:spPr>
          <a:xfrm>
            <a:off x="6655753" y="236849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30A0D46-1CB6-4B88-A41F-3BB8FC3AF865}"/>
              </a:ext>
            </a:extLst>
          </p:cNvPr>
          <p:cNvGrpSpPr/>
          <p:nvPr/>
        </p:nvGrpSpPr>
        <p:grpSpPr>
          <a:xfrm>
            <a:off x="3565426" y="1207133"/>
            <a:ext cx="4138223" cy="1035164"/>
            <a:chOff x="8145193" y="5093896"/>
            <a:chExt cx="4138223" cy="103516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63D8D3B-D64F-480B-B133-A1155BB4F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7160"/>
            <a:stretch/>
          </p:blipFill>
          <p:spPr>
            <a:xfrm>
              <a:off x="9778341" y="5232296"/>
              <a:ext cx="2505075" cy="5619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EC0EB7F-01AF-4126-A78A-5A511AC65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5193" y="5093896"/>
              <a:ext cx="1762125" cy="63817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065AC48-4FEC-4F86-897C-B4047DFF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5193" y="5567085"/>
              <a:ext cx="1724025" cy="56197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B59D16F-9EE9-40BC-9A5B-812F72B4CA14}"/>
                </a:ext>
              </a:extLst>
            </p:cNvPr>
            <p:cNvSpPr/>
            <p:nvPr/>
          </p:nvSpPr>
          <p:spPr>
            <a:xfrm>
              <a:off x="8145193" y="5093896"/>
              <a:ext cx="3953844" cy="10351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61F924CA-E762-4744-97F7-909CDEF77EEA}"/>
              </a:ext>
            </a:extLst>
          </p:cNvPr>
          <p:cNvSpPr/>
          <p:nvPr/>
        </p:nvSpPr>
        <p:spPr>
          <a:xfrm>
            <a:off x="3299467" y="104035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3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8571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841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메시지 보내기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메시지를 보낼 수 있는 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받는이를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입력하고 내용을 입력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79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전송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보내기 버튼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받는이에게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전송처리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50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완료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전송이 완료되었을 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사용자에게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전송이 완료되었습니다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’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알림창이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815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351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메시지 보내기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6F2251-893C-4777-A340-94338526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3" y="1213085"/>
            <a:ext cx="7581715" cy="5383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6B02E7-AE08-4A00-A37E-E26E27848352}"/>
              </a:ext>
            </a:extLst>
          </p:cNvPr>
          <p:cNvSpPr txBox="1"/>
          <p:nvPr/>
        </p:nvSpPr>
        <p:spPr>
          <a:xfrm>
            <a:off x="146929" y="144810"/>
            <a:ext cx="697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153778" y="160211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949604" y="544296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5177115" y="271419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06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84752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7921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메시지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메시지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보낸이와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학번이 조회되며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하단에는 내용이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41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닫기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닫기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메시지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닫힘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메시지 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878D44-16CD-4A7E-A594-388CCA786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8" y="1202492"/>
            <a:ext cx="7659250" cy="5399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D8DD88-E1C3-4D06-BAC3-A9DB2641EA96}"/>
              </a:ext>
            </a:extLst>
          </p:cNvPr>
          <p:cNvSpPr txBox="1"/>
          <p:nvPr/>
        </p:nvSpPr>
        <p:spPr>
          <a:xfrm>
            <a:off x="146929" y="144810"/>
            <a:ext cx="697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937985" y="215443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429922" y="520049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894458" y="3075056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일정관리</a:t>
            </a:r>
          </a:p>
        </p:txBody>
      </p:sp>
    </p:spTree>
    <p:extLst>
      <p:ext uri="{BB962C8B-B14F-4D97-AF65-F5344CB8AC3E}">
        <p14:creationId xmlns:p14="http://schemas.microsoft.com/office/powerpoint/2010/main" val="397411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4893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86569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894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캘린더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캘린더 조회기능 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달 단위로 각 스케줄을 조회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추가하여 관리할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598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[TO-DO LIST]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투두리스트 기능화면으로 이동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85393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캘린더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BFD8FF-7007-4E03-AE47-31DBC9EE3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" y="1165376"/>
            <a:ext cx="7751990" cy="544497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458384" y="387742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357906" y="354918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12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5618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 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22200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7937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[TO-DO LIST]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캘린더에서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TO-DO LIST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화면이 이동됨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7898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일정 추가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오늘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할일을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입력하는 부분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802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[ADD]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TO-DO LIST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가 추가된다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14978"/>
                  </a:ext>
                </a:extLst>
              </a:tr>
              <a:tr h="1026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체크리스트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일정을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체크리스트로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완료된 목록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해야할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목록들을 조회 및 관리 할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34828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등록되거나 완료된 일정을 삭제할 수 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6014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TO-DO LIST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41D828-AE80-4388-8FD4-9B357A04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4" y="1184798"/>
            <a:ext cx="7691389" cy="537211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281070" y="248897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922491" y="425710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917D70-4E4B-44F5-A459-FD775D4240E0}"/>
              </a:ext>
            </a:extLst>
          </p:cNvPr>
          <p:cNvSpPr/>
          <p:nvPr/>
        </p:nvSpPr>
        <p:spPr>
          <a:xfrm>
            <a:off x="5708495" y="516452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2634869" y="516452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5359141" y="421998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83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894459" y="3075056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학사일정</a:t>
            </a:r>
          </a:p>
        </p:txBody>
      </p:sp>
    </p:spTree>
    <p:extLst>
      <p:ext uri="{BB962C8B-B14F-4D97-AF65-F5344CB8AC3E}">
        <p14:creationId xmlns:p14="http://schemas.microsoft.com/office/powerpoint/2010/main" val="92371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94451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학사일정 텍스트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텍스트 형식으로 학사일정 조회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학사일정 캘린더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캘린더 이미지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캘린더 형식으로 학사일정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학사일정 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054A613-5DCE-4E9E-96C9-D56D2666B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2" y="1165375"/>
            <a:ext cx="6020613" cy="546633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696575" y="135727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640866" y="135727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EB790-AEA0-4BCE-A227-FD8B7A514700}"/>
              </a:ext>
            </a:extLst>
          </p:cNvPr>
          <p:cNvSpPr txBox="1"/>
          <p:nvPr/>
        </p:nvSpPr>
        <p:spPr>
          <a:xfrm>
            <a:off x="146929" y="144810"/>
            <a:ext cx="535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30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05327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학사일정 캘린더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월별 캘린더로 한눈에 학사일정 확인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학사일정 텍스트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이미지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텍스트 학사일정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87155" y="1165376"/>
            <a:ext cx="17805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학사일정 캘린더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96EEB59-DE34-4FB8-B3BD-54F32E5D91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8"/>
          <a:stretch/>
        </p:blipFill>
        <p:spPr>
          <a:xfrm>
            <a:off x="876778" y="1165376"/>
            <a:ext cx="4815840" cy="545709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813029" y="139222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975849" y="139222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486A1-B5B5-4D7D-9AA9-CB1B991C670D}"/>
              </a:ext>
            </a:extLst>
          </p:cNvPr>
          <p:cNvSpPr txBox="1"/>
          <p:nvPr/>
        </p:nvSpPr>
        <p:spPr>
          <a:xfrm>
            <a:off x="146929" y="144810"/>
            <a:ext cx="535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75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로그인 화면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179614"/>
              </p:ext>
            </p:extLst>
          </p:nvPr>
        </p:nvGraphicFramePr>
        <p:xfrm>
          <a:off x="8419008" y="1683491"/>
          <a:ext cx="3626062" cy="36860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 전 사용자에게 보여지는 페이지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 후 포털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메인화면으로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이용방법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 및 포털 이용 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참고할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수있는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자료들을 목록형식으로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사용자에게 보여지도록 하였음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제목을 클릭하면 해당 페이지로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 없이 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3-1 )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 없이 이용 클릭 시 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포털 메인으로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3-2 )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글쓰기 및 댓글작성은 제한되며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3-3 )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사용자는 글 읽기만 가능하다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3424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로그인기능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37B1C-0D14-4483-AC6A-F3A48337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9" y="1188516"/>
            <a:ext cx="7763324" cy="541384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484608" y="269227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84609" y="416572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4414401" y="466086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8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5176585" y="3075056"/>
            <a:ext cx="187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321531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95207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커뮤니티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커뮤니티 페이지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총 게시물이 하단에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카테고리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 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자유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취업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정보공유 세가지 카테고리로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각 항목을 누르면 항목별 조회가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검색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카테고리별로 검색어를 입력하면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가능하도록하는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64349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글쓰기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글쓰기 버튼 클릭 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글작성화면으로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35561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0016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커뮤니티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7706DE-7412-4608-8BFB-B717EDA41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3" y="1165377"/>
            <a:ext cx="7676970" cy="545844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017548" y="13333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049297" y="198178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6586618" y="603810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4067784" y="188653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07AD7-1D34-438F-B3B9-F4EF2F557EC3}"/>
              </a:ext>
            </a:extLst>
          </p:cNvPr>
          <p:cNvSpPr txBox="1"/>
          <p:nvPr/>
        </p:nvSpPr>
        <p:spPr>
          <a:xfrm>
            <a:off x="146929" y="144810"/>
            <a:ext cx="535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6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13734"/>
          <a:ext cx="3626062" cy="39015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777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5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커뮤니티 등록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글작성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버튼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보여지는 등록화면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677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제목을 입력하는 부분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제목과 카테고리부분은 선택가능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그 외에는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디폴트값이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부여됨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705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내용을 입력하는 부분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11778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등록 부분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55192"/>
                  </a:ext>
                </a:extLst>
              </a:tr>
              <a:tr h="688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등록하기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등록하기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글이 작성완료됨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21929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5256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커뮤니티 등록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A2E3B5-78CB-47F5-9D8B-EE80863DF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5" y="1165376"/>
            <a:ext cx="7683928" cy="543614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661945" y="116537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766953" y="168349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917D70-4E4B-44F5-A459-FD775D4240E0}"/>
              </a:ext>
            </a:extLst>
          </p:cNvPr>
          <p:cNvSpPr/>
          <p:nvPr/>
        </p:nvSpPr>
        <p:spPr>
          <a:xfrm>
            <a:off x="6233594" y="603810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676345" y="603810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766953" y="232220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5F07CE-178D-490E-8EE5-26092E1B1E58}"/>
              </a:ext>
            </a:extLst>
          </p:cNvPr>
          <p:cNvSpPr txBox="1"/>
          <p:nvPr/>
        </p:nvSpPr>
        <p:spPr>
          <a:xfrm>
            <a:off x="146929" y="144810"/>
            <a:ext cx="535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2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0"/>
          <a:ext cx="3626062" cy="166186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7644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커뮤니티 조회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및 하위항목들이 조회되는 부분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파일이 다운로드됨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678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이전으로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목록으로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전체 리스트가 조회됨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커뮤니티 조회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994C2-867F-4437-BC9B-E11252665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9" y="1175272"/>
            <a:ext cx="7642773" cy="541509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493673" y="13333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416007" y="586333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8ED47-6054-4CBC-8A2A-AC0FAA91143A}"/>
              </a:ext>
            </a:extLst>
          </p:cNvPr>
          <p:cNvSpPr txBox="1"/>
          <p:nvPr/>
        </p:nvSpPr>
        <p:spPr>
          <a:xfrm>
            <a:off x="146929" y="144810"/>
            <a:ext cx="535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21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95207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제목과 카테고리를 변경할 수 있다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기존 작성 내용이 불러와지고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그 내용을 수정해서 등록할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파일 선택이 가능하도록 구현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기존파일은 삭제되며 새로운 파일로 대체됨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463329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4/5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목록으로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 / 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수정하기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 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목록으로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전체 리스트화면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수정하기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수정된내용이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저장됨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1456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3" y="1165376"/>
            <a:ext cx="2048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커뮤니티 수정하기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3A2AF-F4DA-4874-BDF6-4364D49BA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3" y="1165376"/>
            <a:ext cx="7655350" cy="53803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741323" y="13333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741322" y="208656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917D70-4E4B-44F5-A459-FD775D4240E0}"/>
              </a:ext>
            </a:extLst>
          </p:cNvPr>
          <p:cNvSpPr/>
          <p:nvPr/>
        </p:nvSpPr>
        <p:spPr>
          <a:xfrm>
            <a:off x="6533940" y="583261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5477008" y="586062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741321" y="599938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56586-1C70-42F0-B3B8-67AB3601197C}"/>
              </a:ext>
            </a:extLst>
          </p:cNvPr>
          <p:cNvSpPr txBox="1"/>
          <p:nvPr/>
        </p:nvSpPr>
        <p:spPr>
          <a:xfrm>
            <a:off x="146929" y="144810"/>
            <a:ext cx="535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825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94451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대외활동 공모전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총 게시물 개수와 전체 목록이 조회됨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번호 제목 작성자 작성일 조회수가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리스트 목록으로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35114" y="1161554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대외활동 공모전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B853A6-99EB-4264-AA74-80F3D1736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4" y="1170782"/>
            <a:ext cx="7610294" cy="536383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940631" y="15001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962855" y="216298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F99E9-CDB1-4F5A-9E78-B6410FC5A93C}"/>
              </a:ext>
            </a:extLst>
          </p:cNvPr>
          <p:cNvSpPr txBox="1"/>
          <p:nvPr/>
        </p:nvSpPr>
        <p:spPr>
          <a:xfrm>
            <a:off x="146929" y="144810"/>
            <a:ext cx="535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98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47893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558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대외활동 상세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리스트 부분에서 제목을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보여지는 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91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날짜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조회수가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화면에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7318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작성자가 업로드한 내용이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04536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563100" y="1165376"/>
            <a:ext cx="2219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대외활동 상세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0E69B-A4FA-47E6-A70A-FB2D7900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34" y="1189834"/>
            <a:ext cx="7680309" cy="540053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769898" y="142933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769897" y="200238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769897" y="276611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46346-02F9-474E-B782-8CF5098941D2}"/>
              </a:ext>
            </a:extLst>
          </p:cNvPr>
          <p:cNvSpPr txBox="1"/>
          <p:nvPr/>
        </p:nvSpPr>
        <p:spPr>
          <a:xfrm>
            <a:off x="146929" y="144810"/>
            <a:ext cx="535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 공통페이지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08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399739" y="278266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  <a:cs typeface="코트라 도약체 " panose="020B0600000101010101" pitchFamily="50" charset="-127"/>
              </a:rPr>
              <a:t>학생페이지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1656715" y="279805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656715" y="2499965"/>
            <a:ext cx="32760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9BC917-EEB8-425F-848F-2B1C03420CD1}"/>
              </a:ext>
            </a:extLst>
          </p:cNvPr>
          <p:cNvCxnSpPr>
            <a:cxnSpLocks/>
          </p:cNvCxnSpPr>
          <p:nvPr/>
        </p:nvCxnSpPr>
        <p:spPr>
          <a:xfrm>
            <a:off x="1643089" y="3585815"/>
            <a:ext cx="3289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92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612326" y="3075056"/>
            <a:ext cx="3005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00096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685" y="144780"/>
            <a:ext cx="258381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685" y="1077595"/>
            <a:ext cx="7998460" cy="563562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766215"/>
              </p:ext>
            </p:extLst>
          </p:nvPr>
        </p:nvGraphicFramePr>
        <p:xfrm>
          <a:off x="8418830" y="1683385"/>
          <a:ext cx="3626485" cy="192468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[마이페이지]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상단바 마이페이지 클릭 시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학생 개인의 정보 조회 페이지로 이동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71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[개인정보조회]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학생 개인의 학적 정보 확인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8830" y="1169035"/>
            <a:ext cx="1042670" cy="3308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개인 정보 조회</a:t>
            </a:r>
          </a:p>
        </p:txBody>
      </p:sp>
      <p:pic>
        <p:nvPicPr>
          <p:cNvPr id="24" name="그림 3" descr="C:/Users/Dayn/AppData/Roaming/PolarisOffice/ETemp/9668_16601808/fImage3014020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" y="2651760"/>
            <a:ext cx="7220585" cy="3220085"/>
          </a:xfrm>
          <a:prstGeom prst="rect">
            <a:avLst/>
          </a:prstGeom>
          <a:noFill/>
        </p:spPr>
      </p:pic>
      <p:pic>
        <p:nvPicPr>
          <p:cNvPr id="25" name="그림 6" descr="C:/Users/Dayn/AppData/Roaming/PolarisOffice/ETemp/9668_16601808/fImage1003520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1498600"/>
            <a:ext cx="6591935" cy="581660"/>
          </a:xfrm>
          <a:prstGeom prst="rect">
            <a:avLst/>
          </a:prstGeom>
          <a:noFill/>
        </p:spPr>
      </p:pic>
      <p:sp>
        <p:nvSpPr>
          <p:cNvPr id="2" name="타원 1"/>
          <p:cNvSpPr>
            <a:spLocks/>
          </p:cNvSpPr>
          <p:nvPr/>
        </p:nvSpPr>
        <p:spPr>
          <a:xfrm>
            <a:off x="5121275" y="134493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816610" y="312610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90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6677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로그인 화면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–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아이디 찾기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95212"/>
              </p:ext>
            </p:extLst>
          </p:nvPr>
        </p:nvGraphicFramePr>
        <p:xfrm>
          <a:off x="8419008" y="1683491"/>
          <a:ext cx="3626062" cy="386475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아이디찾기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아이디찾기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클릭 시 보여지는 페이지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아이디찾기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개인정보 입력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찾고자하는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사용자의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연락처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생년월일을 입력한다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아이디조회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3-1 )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아이디 조회 클릭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3-2 )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조회된 회원이 있을 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사용자의 아이디를 팝업창으로 알려준다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3-3 )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조회된 회원이 없을 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조회된 사용자 없음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＇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팝업창으로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안내한다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7727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76364" y="117822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아이디찾기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74EBA9-062E-41DB-AFF4-35667BEF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3" y="1187034"/>
            <a:ext cx="7769395" cy="51470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4447784" y="281667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744705" y="309545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1438714" y="470547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93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학생페이지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8418830" y="1683385"/>
          <a:ext cx="3626485" cy="19450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[비밀번호 변경 버튼]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비밀번호 변경을 위한 버튼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클릭 시 모달이 보여짐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[비밀번호 변경]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본인 확인을 위한 현재 비밀번호와 변경할 비밀번호를 동시에 입력받음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24" name="그림 7" descr="C:/Users/Dayn/AppData/Roaming/PolarisOffice/ETemp/9668_16601808/fImage2784324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" y="1922145"/>
            <a:ext cx="7353935" cy="3763010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>
          <a:xfrm>
            <a:off x="5670550" y="175260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2497455" y="305117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텍스트 상자 11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비밀번호 변경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학생페이지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8418830" y="1683385"/>
          <a:ext cx="3626485" cy="19450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[개인 정보 수정 버튼]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개인 정보 수정을 위한 버튼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클릭 시 모달이 보여짐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[개인 정보 수정]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학생 개인에 대한 정보는 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연락처, 이메일, 주소만 변경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2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개인 정보 수정</a:t>
            </a:r>
          </a:p>
        </p:txBody>
      </p:sp>
      <p:pic>
        <p:nvPicPr>
          <p:cNvPr id="26" name="그림 13" descr="C:/Users/Dayn/AppData/Roaming/PolarisOffice/ETemp/9668_16601808/fImage34259305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517650"/>
            <a:ext cx="7401560" cy="4439285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>
          <a:xfrm>
            <a:off x="6485890" y="167767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3721100" y="507365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3733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 날짜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1-1)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조회를 원하는 년도와 학기 선택 후 조회 버튼 클릭 시 해당하는 강좌 리스트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1-2)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기본적으로 현재 학기가 조회됨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 년도에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따른 해당 학생이 수강중인 강의 리스트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내가 수강중인 강의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91" y="1659861"/>
            <a:ext cx="6864740" cy="398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586014" y="284774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795270" y="335717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1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051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강의시간표 조회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로그인한 학생의 강의시간표 조회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과목코드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교수명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19821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강의시간표 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7923F47-CBB4-4C6C-AE02-D7C577696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4" y="1148428"/>
            <a:ext cx="4838700" cy="549402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015272" y="135081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49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347264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교양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전공 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탭으로 교양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전공강의 조회가능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교양 강의 검색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개설년도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개설학기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시간대구분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이수구분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과목명으로 조회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과목명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글자 이상 입력 필수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조건에 맞는 강의의 과목코드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과목명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이수구분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담당교수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교시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강의실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6861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3" y="1165376"/>
            <a:ext cx="21132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교양 개설강의 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FFC01-1B6E-48CE-85DE-E70AA3A17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1" y="1130624"/>
            <a:ext cx="4481416" cy="558256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169782" y="134994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783311" y="230941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3085667" y="303648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529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전공 강의 검색 조건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개설년도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개설학기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과목명으로 조회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과목명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글자 이상 입력 필수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강의정보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조회한 강의의 과목명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강의정보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발생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강의계획서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pdf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파일 다운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42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전공 개설강의 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50E2AA-C69B-4CB6-98FF-48D4E8B7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45" y="1130625"/>
            <a:ext cx="4415319" cy="557799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F2A74C35-D706-400F-B9A6-66C1F69C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85" y="4257104"/>
            <a:ext cx="4855929" cy="111588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757045" y="217788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433583" y="425252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2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94659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 정보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학생의 학번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휴대전화번호 조회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성적 정보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강의의 출석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중간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기말 성적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성적 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68A9420-22C6-44DB-B185-B7015049F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3" y="1277240"/>
            <a:ext cx="6332220" cy="47015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686067" y="248897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86067" y="342900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FDD58F-C7E6-4B59-8D43-68C8A738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1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265311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성적목록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전체 이수한 과목별 성적 확인가능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년도별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년도별로 이수한 과목별 성적 조회가능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년도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학기별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년도별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학기별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성적 조회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8897052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성적조회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50343" y="15001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6319579" y="150010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732DE8-0CF8-4D75-AF6E-C79D09DBEAF1}"/>
              </a:ext>
            </a:extLst>
          </p:cNvPr>
          <p:cNvSpPr/>
          <p:nvPr/>
        </p:nvSpPr>
        <p:spPr>
          <a:xfrm>
            <a:off x="350342" y="42139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9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CF470D-40AE-4155-8556-B2ECD8A7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1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171818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학년별 집계 성적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학년별로 집계된 성적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전체 성적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지금까지 총 취득한 학점과 평균 학점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8897052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성적조회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50343" y="15001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5477606" y="481367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94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FE529A2-4668-463E-8116-909C12FF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171818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금학기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성적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학기 이수한 과목별 성적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금학기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평균 학점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학기 총 취득한 학점과 평균 학점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8897052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성적조회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05076" y="16834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5061146" y="578024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08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6476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로그인 화면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– </a:t>
            </a:r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비밀번호 찾기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691492"/>
              </p:ext>
            </p:extLst>
          </p:nvPr>
        </p:nvGraphicFramePr>
        <p:xfrm>
          <a:off x="8419008" y="1683491"/>
          <a:ext cx="3626062" cy="368187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 찾기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 찾기 클릭 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보여지는 페이지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비밀번호찾기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개인정보입력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찾고자하는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사용자는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연락처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생년월일을 입력한다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681771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 재설정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3-1 )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일치하는 회원이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없는경우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일치하는 회원이 없습니다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＇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알림 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다시 입력창이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보여짐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3-2 )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일치하는 회원이 있는 경우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 변경화면으로 이동합니다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‘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알림 후 재설정화면으로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43039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비밀번호 찾기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5594EB-D29C-4FE5-9D1B-004EA0CB1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1" y="1165376"/>
            <a:ext cx="7817330" cy="542592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4482789" y="387833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753479" y="294358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1257661" y="487274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1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926255-871E-4DE9-B2A6-8459DD25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45554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로그인한 학생의 현재 정보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휴학신청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휴학신청 시 필요한 데이터 입력 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복학신청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복학신청 시 필요한 데이터 입력 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파일첨부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증명서 제출 필요 시 파일 첨부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917191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 버튼 클릭 시 접수됨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0176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141490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학적변동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상단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53742" y="16834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253741" y="353929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CB4B1C-5B41-4FC8-BFB3-333AE033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81" y="5208238"/>
            <a:ext cx="4210050" cy="150495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5732DE8-0CF8-4D75-AF6E-C79D09DBEAF1}"/>
              </a:ext>
            </a:extLst>
          </p:cNvPr>
          <p:cNvSpPr/>
          <p:nvPr/>
        </p:nvSpPr>
        <p:spPr>
          <a:xfrm>
            <a:off x="1818628" y="520823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5BC9AD-94BC-465B-BAA2-2CE7C77A8C03}"/>
              </a:ext>
            </a:extLst>
          </p:cNvPr>
          <p:cNvSpPr/>
          <p:nvPr/>
        </p:nvSpPr>
        <p:spPr>
          <a:xfrm>
            <a:off x="5235676" y="475005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B5102ED-52AA-4240-8FE0-34E96EEC620C}"/>
              </a:ext>
            </a:extLst>
          </p:cNvPr>
          <p:cNvSpPr/>
          <p:nvPr/>
        </p:nvSpPr>
        <p:spPr>
          <a:xfrm>
            <a:off x="6483546" y="616088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1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1CD842-C413-49D3-8465-CE2F316D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285223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학적변동 신청 후 진행절차 안내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진행절차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안내글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휴학 및 복학 신청내역 확인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신청 내역 상태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신청내역 삭제 버튼 클릭 시 해당 신청내역 삭제됨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141490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학적변동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하단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89956" y="134994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289955" y="286722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732DE8-0CF8-4D75-AF6E-C79D09DBEAF1}"/>
              </a:ext>
            </a:extLst>
          </p:cNvPr>
          <p:cNvSpPr/>
          <p:nvPr/>
        </p:nvSpPr>
        <p:spPr>
          <a:xfrm>
            <a:off x="6636434" y="303399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27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6FB0FA-F7C7-4866-AD10-634962DA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265311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 정보 확인가능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신청내용 상세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 내용 상세조회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목록으로 돌아가기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141490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학적변동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상세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89954" y="16834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289954" y="342900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732DE8-0CF8-4D75-AF6E-C79D09DBEAF1}"/>
              </a:ext>
            </a:extLst>
          </p:cNvPr>
          <p:cNvSpPr/>
          <p:nvPr/>
        </p:nvSpPr>
        <p:spPr>
          <a:xfrm>
            <a:off x="6500632" y="578024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47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3797F94-9E37-4B94-9085-BF118B05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685"/>
            <a:ext cx="7998545" cy="563550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35837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상담신청 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상담신청 내역 리스트 조회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상담 신청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  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폼 작성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확인 후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 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처리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2-3)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내용이 입력되어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  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있는 상담 신청 폼 작성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  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상태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상담 신청 상태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22972" y="11666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상담 신청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리스트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44277" y="233586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44276" y="187949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6824351" y="233586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88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6D71D1-FA69-48A0-A81F-F2E12E9D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376663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상담신청 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상담신청 내역 상세조회 페이지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목록으로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상담 신청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  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폼 작성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2-3)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삭제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모달창으로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확인 후 삭제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 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처리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2-4)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내용이 입력되어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  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있는 상담 신청 폼 작성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  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반려사유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반려 시 반려 사유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31613" y="11666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상담 신청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상세조회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08064" y="178360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5914947" y="204615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732DE8-0CF8-4D75-AF6E-C79D09DBEAF1}"/>
              </a:ext>
            </a:extLst>
          </p:cNvPr>
          <p:cNvSpPr/>
          <p:nvPr/>
        </p:nvSpPr>
        <p:spPr>
          <a:xfrm>
            <a:off x="308063" y="570781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85ADB28-8B46-413E-AFC3-EDFBA971D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265311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상담일자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상담일자 선택 후 신청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목록으로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신청하기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 작성 후 신청하기 버튼 클릭 시 목록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77292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상담 신청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신청 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08063" y="3159734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5616183" y="622885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732DE8-0CF8-4D75-AF6E-C79D09DBEAF1}"/>
              </a:ext>
            </a:extLst>
          </p:cNvPr>
          <p:cNvSpPr/>
          <p:nvPr/>
        </p:nvSpPr>
        <p:spPr>
          <a:xfrm>
            <a:off x="7188696" y="622885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67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80978A-2905-4A93-9183-8A3F8044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456526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증명서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필요한 증명서 선택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72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용도 및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입력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용도 및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입력 기능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8853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저장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저장 버튼 클릭 시 하단의 증명서 신청내역에 저장됨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01521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증명서 신청내역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신청내역 삭제 및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76475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다음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증명서 결제 화면으로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55618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04456" y="1160341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증명서 발급 신청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803016" y="178308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440911" y="352571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79DFB20-DCAD-48AA-9F6E-9FDA695BEA6C}"/>
              </a:ext>
            </a:extLst>
          </p:cNvPr>
          <p:cNvSpPr/>
          <p:nvPr/>
        </p:nvSpPr>
        <p:spPr>
          <a:xfrm>
            <a:off x="2956265" y="409457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AE7597-5B2F-45F8-83D5-5CEDBE16D030}"/>
              </a:ext>
            </a:extLst>
          </p:cNvPr>
          <p:cNvSpPr/>
          <p:nvPr/>
        </p:nvSpPr>
        <p:spPr>
          <a:xfrm>
            <a:off x="440910" y="535300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911588C-74E9-4956-8B6E-8DB7F888B4F5}"/>
              </a:ext>
            </a:extLst>
          </p:cNvPr>
          <p:cNvSpPr/>
          <p:nvPr/>
        </p:nvSpPr>
        <p:spPr>
          <a:xfrm>
            <a:off x="2962575" y="630210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13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B672F56-BC43-46BD-B071-88AD8D0C7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386277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증명서 신청 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신청한 증명서 내역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72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결제 금액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신청된 내역에 따른 결제 금액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8853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뒤로가기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결제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3-1)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뒤로가기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버튼 클릭 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이전페이지로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결제 버튼 클릭 시 결제 창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뜨면서 결제 진행됨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01521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결제 완료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결제 완료 시 뜨는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7647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512685" y="1151288"/>
            <a:ext cx="2546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증명서 발급 신청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결제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77503" y="237250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2637395" y="335638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79DFB20-DCAD-48AA-9F6E-9FDA695BEA6C}"/>
              </a:ext>
            </a:extLst>
          </p:cNvPr>
          <p:cNvSpPr/>
          <p:nvPr/>
        </p:nvSpPr>
        <p:spPr>
          <a:xfrm>
            <a:off x="2268311" y="435712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AE7597-5B2F-45F8-83D5-5CEDBE16D030}"/>
              </a:ext>
            </a:extLst>
          </p:cNvPr>
          <p:cNvSpPr/>
          <p:nvPr/>
        </p:nvSpPr>
        <p:spPr>
          <a:xfrm>
            <a:off x="2456342" y="528962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3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A0B15B-849B-49A2-ACB5-D4B7EBB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59"/>
            <a:ext cx="7998545" cy="56354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27527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증명서 발급 내역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발급받은 증명서 리스트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972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열기 버튼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증명서 창이 열리면서 다운로드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8853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페이지당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 내역 조회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한번에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페이징바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015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195815" y="1160341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증명서 보관함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422770" y="309545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학생 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EAAFDE-E354-4E98-85BE-2A9947EF9213}"/>
              </a:ext>
            </a:extLst>
          </p:cNvPr>
          <p:cNvSpPr/>
          <p:nvPr/>
        </p:nvSpPr>
        <p:spPr>
          <a:xfrm>
            <a:off x="6096000" y="372869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79DFB20-DCAD-48AA-9F6E-9FDA695BEA6C}"/>
              </a:ext>
            </a:extLst>
          </p:cNvPr>
          <p:cNvSpPr/>
          <p:nvPr/>
        </p:nvSpPr>
        <p:spPr>
          <a:xfrm>
            <a:off x="3001642" y="537111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612327" y="3075056"/>
            <a:ext cx="3005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강의페이지</a:t>
            </a: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로그인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770099"/>
              </p:ext>
            </p:extLst>
          </p:nvPr>
        </p:nvGraphicFramePr>
        <p:xfrm>
          <a:off x="8419008" y="1683491"/>
          <a:ext cx="3626062" cy="395207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 재설정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 재설정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보여지는 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새로운 비밀번호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사용자가 변경할 새로운 비밀번호를 입력하는 부분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 재확인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번과 같은 비밀번호를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한번더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입력하도록한다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8438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 재설정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비밀번호 재설정버튼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번과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번의 수정된 비밀번호로 회원정보가 수정됨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30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435114" y="1161554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비밀번호 재설정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EB469-755E-436F-AAAE-CE7C1888C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8" y="1184528"/>
            <a:ext cx="7806607" cy="537819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529427" y="265575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29427" y="329446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1257661" y="448553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529426" y="376639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3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69812"/>
          <a:ext cx="3626062" cy="4892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749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정보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강의페이지의 강의명과 교수 정보 조회 가능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749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목록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1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드롭박스를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통해 본인이 듣고 있는 수업 중 다른 강의의 강의페이지로 이동 가능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749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사이드바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카테고리 클릭을 통해 해당 페이지로 이동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33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아이콘 클릭 시 공지사항 리스트 페이지로 이동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 기간일 경우에만 강의평가 페이지로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출석 현황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해당 강의의 출석 현황 조회 가능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현황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해당 강의의 출석 현황 조회 가능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계획표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강의의 간단한 정보 조회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8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강의 페이지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82" y="1169197"/>
            <a:ext cx="5619856" cy="526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368395" y="198168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011180" y="176273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094343" y="280134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749624" y="263457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26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94451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총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게시글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공지사항 리스트의 총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게시글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수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 제목 클릭 시 해당 공지사항의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공지사항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1" y="1165375"/>
            <a:ext cx="7655391" cy="539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829099" y="326996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368395" y="269623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5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2021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세부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공지사항의 제목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세부 정보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공지사항을 작성한 작성자와 작성일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작성시간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클릭 시 다운로드 가능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첨부파일이 없다면 해당 영역자체가 생성되지 않음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공지사항의 상세내용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상단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공지사항 리스트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상단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페이지의 상단으로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공지사항 상세페이지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46" y="1490400"/>
            <a:ext cx="6472229" cy="481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146060" y="324823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388174" y="229886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914503" y="38360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716406" y="583902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36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13495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강의평가를 진행할 강의의 정보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 항목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강의평가를 진행할 평가 항목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3-1)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강의 평가 제출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3-2)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주관식을 제외한 객관식 항목의 경우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required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속성을 활용해 반드시 체크하도록 설정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강의평가는 제출 시 수정이 불가능하기 때문에 이를 알려주는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강의평가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490" y="1165376"/>
            <a:ext cx="4657947" cy="542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66437" y="250867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88056" y="294326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39" y="3472114"/>
            <a:ext cx="2591700" cy="1156717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4413386" y="626723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159808" y="356188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9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강의계획표 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바로 해당 강의의 강의계획표 파일이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다운로드됨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강의계획표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2" y="1972250"/>
            <a:ext cx="6741256" cy="194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436742" y="294036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83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194451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로그인한 학생의 간단한 정보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출석 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현재까지 진행한 강의의 출석 현황 리스트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온라인출석부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37" y="1231014"/>
            <a:ext cx="6317048" cy="532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257661" y="226639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004754" y="372866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0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수업자료실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0" y="1500108"/>
            <a:ext cx="7436381" cy="40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452146" y="248882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0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수업자료실 상세보기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7" y="1231573"/>
            <a:ext cx="7075273" cy="532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913464" y="236928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978393" y="31971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2021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세부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수업자료의 제목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세부 정보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수업자료를 작성한 작성자와 작성일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작성시간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 클릭 시 다운로드 가능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첨부파일이 없다면 해당 영역자체가 생성되지 않음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수업자료의 상세내용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상단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수업자료 리스트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상단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페이지의 상단으로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796264" y="389543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819550" y="6035127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영상자료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영상자료의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영상자료실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7" y="1503930"/>
            <a:ext cx="7574763" cy="412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512211" y="265559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6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영상자료실 상세보기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19799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세부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영상자료의 제목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세부 정보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영상자료를 작성한 작성자와 작성일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작성시간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영상자료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교수가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업로드한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영상자료의 재생 및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일시정지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음량조절이 가능한 화면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영상자료의 상세내용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상단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영상자료 리스트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상단 버튼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페이지의 상단으로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56" y="1365625"/>
            <a:ext cx="6764809" cy="505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796264" y="236928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763906" y="311481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3471766" y="487574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819550" y="603512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1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2A44AA-B50C-4A7A-931A-8C01A47D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0" y="1130625"/>
            <a:ext cx="7783552" cy="54820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메인페이지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27281"/>
              </p:ext>
            </p:extLst>
          </p:nvPr>
        </p:nvGraphicFramePr>
        <p:xfrm>
          <a:off x="8322398" y="1496405"/>
          <a:ext cx="3626062" cy="514963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735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수강중인 과목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메인화면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로그인 시 수강중인 과목이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목록형식으로 조회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51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개인정보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로그인한 사용자의 학부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재학상태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 날짜가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813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바로가기 서비스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각 항목을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해당 서비스로 이동한다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개의 항목으로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구성되어있음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8438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상단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메뉴바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 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필수적인 항목들은 상단에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배치해두었음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다른 페이지로 이동해도 상단 메뉴바는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계속 사용자에게 보여지도록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301"/>
                  </a:ext>
                </a:extLst>
              </a:tr>
              <a:tr h="6379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웹메일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시설예약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아이콘으로 가독성을 높임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217078"/>
                  </a:ext>
                </a:extLst>
              </a:tr>
              <a:tr h="3565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그 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날씨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미세먼지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일정들을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메인화면에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구성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8114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322398" y="1081155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193537" y="1084698"/>
            <a:ext cx="2050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메인페이지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학생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710479" y="231137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59681" y="372866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2269016" y="365952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6E0D88D-EF79-4A7A-AFCC-E00F4827E3D0}"/>
              </a:ext>
            </a:extLst>
          </p:cNvPr>
          <p:cNvSpPr/>
          <p:nvPr/>
        </p:nvSpPr>
        <p:spPr>
          <a:xfrm>
            <a:off x="3101640" y="151671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94038A8-79B2-4BC8-874A-F79E668F2E62}"/>
              </a:ext>
            </a:extLst>
          </p:cNvPr>
          <p:cNvSpPr/>
          <p:nvPr/>
        </p:nvSpPr>
        <p:spPr>
          <a:xfrm>
            <a:off x="3749936" y="231137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83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강의페이지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수업자료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수업자료의 상세내용 페이지로 이동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과제업로드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48463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6021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제출가능한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과제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제출가능한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과제 리스트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1183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2-1)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제목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과제의 상세페이지로 이동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 여부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과제의 제출 상태 확인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6021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제출한 과제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제출이 마감된 과제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 err="1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4-1)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 제목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해당 과제의 상세페이지로 이동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4-2)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제출 여부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과제의 제출 상태 확인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4-3)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채점 상황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현재 과제의 채점 상태 확인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채점이 되지 않은 과제의 경우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제목 클릭 시 해당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0" y="1169197"/>
            <a:ext cx="5836829" cy="412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341761" y="164938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803120" y="223835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160708" y="289938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341761" y="352787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44" y="5024112"/>
            <a:ext cx="3374069" cy="148200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5571891" y="512990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3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169631" y="3075056"/>
            <a:ext cx="5891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스터디룸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/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도서관 예약</a:t>
            </a:r>
          </a:p>
        </p:txBody>
      </p:sp>
    </p:spTree>
    <p:extLst>
      <p:ext uri="{BB962C8B-B14F-4D97-AF65-F5344CB8AC3E}">
        <p14:creationId xmlns:p14="http://schemas.microsoft.com/office/powerpoint/2010/main" val="301907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charset="0"/>
              <a:ea typeface="티웨이_하늘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29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charset="0"/>
                <a:ea typeface="세방고딕 Regular" charset="0"/>
                <a:cs typeface="카페24 써라운드 에어 " charset="0"/>
              </a:rPr>
              <a:t>학생페이지  </a:t>
            </a:r>
            <a:r>
              <a:rPr kumimoji="0" lang="en-US" altLang="ko-KR" sz="4000" b="1" i="0" u="none" strike="noStrike" kern="1200" cap="none" spc="-29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kumimoji="0" lang="ko-KR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엘리스 디지털배움체" charset="0"/>
              <a:ea typeface="엘리스 디지털배움체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8418830" y="1683385"/>
          <a:ext cx="3626485" cy="48996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[메인에서 이동]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열람실 아이콘 클릭 시 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열람실 예약 페이지로 이동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972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[좌석 선택]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2_1) 각 좌석에는 번호가 존재함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2_2) 선택할 수 있는 빈좌석은 연한 하늘색, 이미 선택된 좌석은 짙은 남색으로 선택 불가능함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2_3) 사용자가 선택한 좌석은 파란 테두리로 표시됨 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493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3, 4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[자리 예약]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3) 자리 예약 버튼 클릭시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선택한 좌석이 예약됨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4) 사용자가 예약한 좌석은 파랑색으로 확인 가능함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[퇴실]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퇴실 시 클릭하면 빈 좌석으로 변경되며, 다른 좌석 예약이 가능함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화면설명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7" name="텍스트 상자 18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charset="0"/>
                <a:ea typeface="엘리스 디지털배움체" charset="0"/>
                <a:cs typeface="+mn-cs"/>
              </a:rPr>
              <a:t>열람실 예약</a:t>
            </a:r>
          </a:p>
        </p:txBody>
      </p:sp>
      <p:pic>
        <p:nvPicPr>
          <p:cNvPr id="28" name="그림 20" descr="C:/Users/Dayn/AppData/Roaming/PolarisOffice/ETemp/9668_16601808/fImage2133739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" y="1780540"/>
            <a:ext cx="4055110" cy="4620895"/>
          </a:xfrm>
          <a:prstGeom prst="rect">
            <a:avLst/>
          </a:prstGeom>
          <a:noFill/>
        </p:spPr>
      </p:pic>
      <p:pic>
        <p:nvPicPr>
          <p:cNvPr id="29" name="그림 21" descr="C:/Users/Dayn/AppData/Roaming/PolarisOffice/ETemp/9668_16601808/fImage11835397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" y="1517015"/>
            <a:ext cx="1848485" cy="1477010"/>
          </a:xfrm>
          <a:prstGeom prst="rect">
            <a:avLst/>
          </a:prstGeom>
          <a:noFill/>
        </p:spPr>
      </p:pic>
      <p:sp>
        <p:nvSpPr>
          <p:cNvPr id="25" name="도형 16"/>
          <p:cNvSpPr>
            <a:spLocks/>
          </p:cNvSpPr>
          <p:nvPr/>
        </p:nvSpPr>
        <p:spPr>
          <a:xfrm>
            <a:off x="376555" y="134493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3091180" y="516445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2678430" y="369252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pic>
        <p:nvPicPr>
          <p:cNvPr id="30" name="그림 23" descr="C:/Users/Dayn/AppData/Roaming/PolarisOffice/ETemp/9668_16601808/fImage9500399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385" y="2518410"/>
            <a:ext cx="2809875" cy="2750820"/>
          </a:xfrm>
          <a:prstGeom prst="rect">
            <a:avLst/>
          </a:prstGeom>
          <a:noFill/>
        </p:spPr>
      </p:pic>
      <p:sp>
        <p:nvSpPr>
          <p:cNvPr id="32" name="도형 25"/>
          <p:cNvSpPr>
            <a:spLocks/>
          </p:cNvSpPr>
          <p:nvPr/>
        </p:nvSpPr>
        <p:spPr>
          <a:xfrm>
            <a:off x="5168900" y="4694555"/>
            <a:ext cx="391795" cy="241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5379085" y="242570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3" name="도형 26"/>
          <p:cNvSpPr>
            <a:spLocks/>
          </p:cNvSpPr>
          <p:nvPr/>
        </p:nvSpPr>
        <p:spPr>
          <a:xfrm>
            <a:off x="5850255" y="447865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39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charset="0"/>
              <a:ea typeface="티웨이_하늘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29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charset="0"/>
                <a:ea typeface="세방고딕 Regular" charset="0"/>
                <a:cs typeface="카페24 써라운드 에어 " charset="0"/>
              </a:rPr>
              <a:t>학생페이지  </a:t>
            </a:r>
            <a:r>
              <a:rPr kumimoji="0" lang="en-US" altLang="ko-KR" sz="4000" b="1" i="0" u="none" strike="noStrike" kern="1200" cap="none" spc="-29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kumimoji="0" lang="ko-KR" altLang="en-US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엘리스 디지털배움체" charset="0"/>
              <a:ea typeface="엘리스 디지털배움체" charset="0"/>
              <a:cs typeface="+mn-cs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8418830" y="1683385"/>
          <a:ext cx="3626485" cy="483552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08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[메인에서 이동]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스터디룸 아이콘 클릭 시 이동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0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[스터디룸 예약 정보]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예약할 스터디룸 정보를 기입함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2_1) 사용인원 : 최대 4인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2_2) 사용일자 : 당일 예약만 가능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2_3) 사용공간 : 선택지에서만 가능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2_4) 사용시간 : 하루 최대 2시간 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하루 한 번만 예약 가능하며, 예약시간 전 취소 가능, 당일에 이미 예약한 내역이 있다면 재예약 불가능 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[스터디룸 예약]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3_1) 예약자 본인의 정보가 입력됨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3_2) 본인 외 3명의 정보 입력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[예약 시간표]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4) 예약 불가능한 시간은 회색, 사용자가 예약한 시간은 노란색으로 표기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[예약 취소]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5) 스터디룸 예약 취소 시 알람창으로 확인을 받고, 승인 시 예약을 취소함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화면설명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charset="0"/>
                <a:ea typeface="엘리스 디지털배움체" charset="0"/>
                <a:cs typeface="+mn-cs"/>
              </a:rPr>
              <a:t>스터디룸 예약</a:t>
            </a:r>
          </a:p>
        </p:txBody>
      </p:sp>
      <p:pic>
        <p:nvPicPr>
          <p:cNvPr id="28" name="그림 27" descr="C:/Users/Dayn/AppData/Roaming/PolarisOffice/ETemp/9668_16601808/fImage38796403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245" y="1259205"/>
            <a:ext cx="6074410" cy="5274945"/>
          </a:xfrm>
          <a:prstGeom prst="rect">
            <a:avLst/>
          </a:prstGeom>
          <a:noFill/>
        </p:spPr>
      </p:pic>
      <p:pic>
        <p:nvPicPr>
          <p:cNvPr id="29" name="그림 28" descr="C:/Users/Dayn/AppData/Roaming/PolarisOffice/ETemp/9668_16601808/fImage4047404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80" y="5387340"/>
            <a:ext cx="2372360" cy="1143635"/>
          </a:xfrm>
          <a:prstGeom prst="rect">
            <a:avLst/>
          </a:prstGeom>
          <a:noFill/>
        </p:spPr>
      </p:pic>
      <p:pic>
        <p:nvPicPr>
          <p:cNvPr id="30" name="그림 29" descr="C:/Users/Dayn/AppData/Roaming/PolarisOffice/ETemp/9668_16601808/fImage1508405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5773420"/>
            <a:ext cx="1629410" cy="638810"/>
          </a:xfrm>
          <a:prstGeom prst="rect">
            <a:avLst/>
          </a:prstGeom>
          <a:noFill/>
        </p:spPr>
      </p:pic>
      <p:sp>
        <p:nvSpPr>
          <p:cNvPr id="31" name="도형 32"/>
          <p:cNvSpPr>
            <a:spLocks/>
          </p:cNvSpPr>
          <p:nvPr/>
        </p:nvSpPr>
        <p:spPr>
          <a:xfrm rot="5400000">
            <a:off x="3088640" y="5410200"/>
            <a:ext cx="391795" cy="241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4331335" y="538924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2312035" y="577278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2039620" y="345122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2" name="도형 33"/>
          <p:cNvSpPr>
            <a:spLocks/>
          </p:cNvSpPr>
          <p:nvPr/>
        </p:nvSpPr>
        <p:spPr>
          <a:xfrm>
            <a:off x="4608195" y="216662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3" name="도형 35"/>
          <p:cNvSpPr>
            <a:spLocks/>
          </p:cNvSpPr>
          <p:nvPr/>
        </p:nvSpPr>
        <p:spPr>
          <a:xfrm>
            <a:off x="2491105" y="455231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pic>
        <p:nvPicPr>
          <p:cNvPr id="34" name="그림 47" descr="C:/Users/Dayn/AppData/Roaming/PolarisOffice/ETemp/9668_16601808/fImage11835423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" y="1334135"/>
            <a:ext cx="1848485" cy="1477010"/>
          </a:xfrm>
          <a:prstGeom prst="rect">
            <a:avLst/>
          </a:prstGeom>
          <a:noFill/>
        </p:spPr>
      </p:pic>
      <p:sp>
        <p:nvSpPr>
          <p:cNvPr id="25" name="Rect 0"/>
          <p:cNvSpPr>
            <a:spLocks/>
          </p:cNvSpPr>
          <p:nvPr/>
        </p:nvSpPr>
        <p:spPr>
          <a:xfrm>
            <a:off x="2049780" y="225234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5" name="도형 48"/>
          <p:cNvSpPr>
            <a:spLocks/>
          </p:cNvSpPr>
          <p:nvPr/>
        </p:nvSpPr>
        <p:spPr>
          <a:xfrm>
            <a:off x="1139190" y="158369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4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399739" y="278266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  <a:cs typeface="코트라 도약체 " panose="020B0600000101010101" pitchFamily="50" charset="-127"/>
              </a:rPr>
              <a:t>교수페이지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1656715" y="279805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티웨이_하늘" panose="02000300000000000000" pitchFamily="2" charset="-127"/>
                <a:ea typeface="티웨이_하늘" panose="02000300000000000000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656715" y="2499965"/>
            <a:ext cx="32760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9BC917-EEB8-425F-848F-2B1C03420CD1}"/>
              </a:ext>
            </a:extLst>
          </p:cNvPr>
          <p:cNvCxnSpPr>
            <a:cxnSpLocks/>
          </p:cNvCxnSpPr>
          <p:nvPr/>
        </p:nvCxnSpPr>
        <p:spPr>
          <a:xfrm>
            <a:off x="1643089" y="3585815"/>
            <a:ext cx="3289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7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612329" y="3075056"/>
            <a:ext cx="3005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티웨이_하늘" panose="02000300000000000000" pitchFamily="2" charset="-127"/>
                <a:ea typeface="티웨이_하늘" panose="02000300000000000000" pitchFamily="2" charset="-127"/>
                <a:cs typeface="+mn-cs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50755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pic>
        <p:nvPicPr>
          <p:cNvPr id="29" name="그림 50" descr="C:/Users/Dayn/AppData/Roaming/PolarisOffice/ETemp/9668_16601808/fImage10035426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" y="1431925"/>
            <a:ext cx="6591935" cy="581660"/>
          </a:xfrm>
          <a:prstGeom prst="rect">
            <a:avLst/>
          </a:prstGeom>
          <a:noFill/>
        </p:spPr>
      </p:pic>
      <p:pic>
        <p:nvPicPr>
          <p:cNvPr id="28" name="그림 49" descr="C:/Users/Dayn/AppData/Roaming/PolarisOffice/ETemp/9668_16601808/fImage28051425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330450"/>
            <a:ext cx="7287260" cy="302958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교수페이지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049984"/>
              </p:ext>
            </p:extLst>
          </p:nvPr>
        </p:nvGraphicFramePr>
        <p:xfrm>
          <a:off x="8418830" y="1683385"/>
          <a:ext cx="3626485" cy="178752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[마이페이지]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상단바 마이페이지 클릭 시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교수 개인의 정보 조회 페이지로 이동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[개인정보조회]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교수 개인의 학적 정보 확인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4888230" y="134493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724535" y="276860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개인 정보 조회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교수페이지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8418830" y="1683385"/>
          <a:ext cx="3626485" cy="19450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[비밀번호 변경 버튼]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비밀번호 변경을 위한 버튼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클릭 시 모달이 보여짐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[비밀번호 변경]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본인 확인을 위한 현재 비밀번호와 변경할 비밀번호를 동시에 입력받음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비밀번호 변경</a:t>
            </a:r>
          </a:p>
        </p:txBody>
      </p:sp>
      <p:pic>
        <p:nvPicPr>
          <p:cNvPr id="26" name="그림 52" descr="C:/Users/Dayn/AppData/Roaming/PolarisOffice/ETemp/9668_16601808/fImage26367459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913255"/>
            <a:ext cx="7287260" cy="3715385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>
          <a:xfrm>
            <a:off x="5654040" y="203581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3446145" y="499872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pic>
        <p:nvPicPr>
          <p:cNvPr id="26" name="그림 53" descr="C:/Users/Dayn/AppData/Roaming/PolarisOffice/ETemp/9668_16601808/fImage32042460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" y="1529715"/>
            <a:ext cx="7315835" cy="4182110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교수페이지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8418830" y="1683385"/>
          <a:ext cx="3626485" cy="188912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[개인 정보 수정 버튼]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개인 정보 수정을 위한 버튼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클릭 시 모달이 보여짐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15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[개인 정보 수정]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교수 개인에 대한 정보는 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연락처, 이메일, 주소만 변경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개인 정보 수정</a:t>
            </a:r>
          </a:p>
        </p:txBody>
      </p:sp>
      <p:sp>
        <p:nvSpPr>
          <p:cNvPr id="2" name="Rect 0"/>
          <p:cNvSpPr>
            <a:spLocks/>
          </p:cNvSpPr>
          <p:nvPr/>
        </p:nvSpPr>
        <p:spPr>
          <a:xfrm>
            <a:off x="6485890" y="167767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3721100" y="507365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pic>
        <p:nvPicPr>
          <p:cNvPr id="29" name="그림 56" descr="C:/Users/Dayn/AppData/Roaming/PolarisOffice/ETemp/9668_16601808/fImage4562476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" y="1256030"/>
            <a:ext cx="1362710" cy="1600835"/>
          </a:xfrm>
          <a:prstGeom prst="rect">
            <a:avLst/>
          </a:prstGeom>
          <a:noFill/>
        </p:spPr>
      </p:pic>
      <p:pic>
        <p:nvPicPr>
          <p:cNvPr id="30" name="그림 59" descr="C:/Users/Dayn/AppData/Roaming/PolarisOffice/ETemp/9668_16601808/fImage46388505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2723515"/>
            <a:ext cx="7344410" cy="392493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교수페이지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8418830" y="1683385"/>
          <a:ext cx="3626485" cy="286575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79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[사이드바]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 &lt;담당 학생 조회&gt;에서 이동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37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[담당 학생]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지도교수는 담당하는 학생에 대한 기본적인 정보 조회가 가능함 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[검색]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특정 학생의 이름으로 검색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[정렬]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전공별, 학년별 정렬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담당 학생 조회</a:t>
            </a: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235585" y="205295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2980055" y="318516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b="1"/>
              <a:t>3</a:t>
            </a:r>
            <a:endParaRPr lang="ko-KR" altLang="en-US" b="1"/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938530" y="355854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6970395" y="295846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4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7365C9-36A1-4B8C-AB11-2453F4B0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1130625"/>
            <a:ext cx="7772400" cy="54820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메인페이지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429056"/>
              </p:ext>
            </p:extLst>
          </p:nvPr>
        </p:nvGraphicFramePr>
        <p:xfrm>
          <a:off x="8419008" y="1467135"/>
          <a:ext cx="3626062" cy="514963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13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수강중인 과목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메인화면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로그인 시 수강중인 과목이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목록형식으로 조회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51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개인정보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로그인한 사용자의 학부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재학상태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 날짜가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813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바로가기 서비스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각 항목을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해당 서비스로 이동한다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개의 항목으로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구성되어있음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8438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상단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메뉴바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 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필수적인 항목들은 상단에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배치해두었음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다른 페이지로 이동해도 상단 메뉴바는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계속 사용자에게 보여지도록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301"/>
                  </a:ext>
                </a:extLst>
              </a:tr>
              <a:tr h="6379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웹메일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시설예약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아이콘으로 가독성을 높임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217078"/>
                  </a:ext>
                </a:extLst>
              </a:tr>
              <a:tr h="510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그 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날씨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미세먼지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공지사항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일정들을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메인화면에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구성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8114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095971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323601" y="1075413"/>
            <a:ext cx="2050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b="0" dirty="0" err="1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메인페이지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교수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708314" y="235498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699845" y="389543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2256883" y="387517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6E0D88D-EF79-4A7A-AFCC-E00F4827E3D0}"/>
              </a:ext>
            </a:extLst>
          </p:cNvPr>
          <p:cNvSpPr/>
          <p:nvPr/>
        </p:nvSpPr>
        <p:spPr>
          <a:xfrm>
            <a:off x="3077062" y="1596835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94038A8-79B2-4BC8-874A-F79E668F2E62}"/>
              </a:ext>
            </a:extLst>
          </p:cNvPr>
          <p:cNvSpPr/>
          <p:nvPr/>
        </p:nvSpPr>
        <p:spPr>
          <a:xfrm>
            <a:off x="3822854" y="235498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7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교수페이지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972229"/>
              </p:ext>
            </p:extLst>
          </p:nvPr>
        </p:nvGraphicFramePr>
        <p:xfrm>
          <a:off x="8418830" y="1683385"/>
          <a:ext cx="3626485" cy="336613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[사이드바]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사이드바에서 &lt;강의 관리&gt; 클릭 시 기본적으로 개설 신청 목록 확인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[년도별 조회]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년도별로 개설 신청한 목록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  조회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972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[개설 신청 취소]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3_1) 신청상태가 &lt;대기&gt; 상태일 때만 개설 신청 취소 가능하며 신청상태가 취소로 바뀜 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3_2) 신청상태가 &lt;승인&gt; 상태일 때 강의 삭제는 관리자만 가능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3_3) 상태 : 대기, 승인, 반려, 취소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34124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강의 개설 신청 목록</a:t>
            </a:r>
          </a:p>
        </p:txBody>
      </p:sp>
      <p:pic>
        <p:nvPicPr>
          <p:cNvPr id="29" name="그림 62" descr="C:/Users/Dayn/AppData/Roaming/PolarisOffice/ETemp/9668_16601808/fImage2856508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" y="1440180"/>
            <a:ext cx="1124585" cy="915035"/>
          </a:xfrm>
          <a:prstGeom prst="rect">
            <a:avLst/>
          </a:prstGeom>
          <a:noFill/>
        </p:spPr>
      </p:pic>
      <p:pic>
        <p:nvPicPr>
          <p:cNvPr id="30" name="그림 63" descr="C:/Users/Dayn/AppData/Roaming/PolarisOffice/ETemp/9668_16601808/fImage19845509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2672715"/>
            <a:ext cx="7096760" cy="3410585"/>
          </a:xfrm>
          <a:prstGeom prst="rect">
            <a:avLst/>
          </a:prstGeom>
          <a:noFill/>
        </p:spPr>
      </p:pic>
      <p:sp>
        <p:nvSpPr>
          <p:cNvPr id="25" name="Rect 0"/>
          <p:cNvSpPr>
            <a:spLocks/>
          </p:cNvSpPr>
          <p:nvPr/>
        </p:nvSpPr>
        <p:spPr>
          <a:xfrm>
            <a:off x="335915" y="134493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889000" y="325945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1" name="도형 70"/>
          <p:cNvSpPr>
            <a:spLocks/>
          </p:cNvSpPr>
          <p:nvPr/>
        </p:nvSpPr>
        <p:spPr>
          <a:xfrm>
            <a:off x="6167755" y="383667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교수페이지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362784"/>
              </p:ext>
            </p:extLst>
          </p:nvPr>
        </p:nvGraphicFramePr>
        <p:xfrm>
          <a:off x="8418830" y="1683385"/>
          <a:ext cx="3626485" cy="29737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[강의 개설]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강의 개설 버튼 클릭 시 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 교과목 개설 신청 폼이 활성화됨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[강의 개설 신청서]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2_1) 개설할 강의에 대한 정보를 기입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2_2) 자동생성 이외의 칸은 강의 신청자인 교수가 직접 기입해야 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[강의 개설 신청 버튼]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양식에 따라 빈칸을 채운 후 &lt;강의 개설 신청&gt; 버튼을 클릭하면 강의 개설 신청서를 관리자가 확인 가능함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0916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강의 개설 신청</a:t>
            </a:r>
          </a:p>
        </p:txBody>
      </p:sp>
      <p:pic>
        <p:nvPicPr>
          <p:cNvPr id="28" name="그림 65" descr="C:/Users/Dayn/AppData/Roaming/PolarisOffice/ETemp/9668_16601808/fImage5076524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1508125"/>
            <a:ext cx="6639560" cy="629285"/>
          </a:xfrm>
          <a:prstGeom prst="rect">
            <a:avLst/>
          </a:prstGeom>
          <a:noFill/>
        </p:spPr>
      </p:pic>
      <p:pic>
        <p:nvPicPr>
          <p:cNvPr id="29" name="그림 66" descr="C:/Users/Dayn/AppData/Roaming/PolarisOffice/ETemp/9668_16601808/fImage25572525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5" y="2215515"/>
            <a:ext cx="6410960" cy="4382135"/>
          </a:xfrm>
          <a:prstGeom prst="rect">
            <a:avLst/>
          </a:prstGeom>
          <a:noFill/>
        </p:spPr>
      </p:pic>
      <p:sp>
        <p:nvSpPr>
          <p:cNvPr id="13" name="Rect 0"/>
          <p:cNvSpPr>
            <a:spLocks/>
          </p:cNvSpPr>
          <p:nvPr/>
        </p:nvSpPr>
        <p:spPr>
          <a:xfrm>
            <a:off x="3356610" y="607187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6612255" y="160020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1026160" y="265430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146685" y="1077595"/>
            <a:ext cx="7999095" cy="56362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엘리스 디지털배움체" charset="0"/>
              <a:ea typeface="엘리스 디지털배움체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-25400" y="0"/>
            <a:ext cx="12192635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티웨이_하늘" charset="0"/>
              <a:ea typeface="티웨이_하늘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46685" y="144780"/>
            <a:ext cx="258445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교수페이지  </a:t>
            </a:r>
            <a:r>
              <a:rPr lang="en-US" altLang="ko-KR" sz="4000" b="1" spc="-290">
                <a:solidFill>
                  <a:schemeClr val="bg1"/>
                </a:solidFill>
                <a:latin typeface="세방고딕 Regular" charset="0"/>
                <a:ea typeface="세방고딕 Regular" charset="0"/>
                <a:cs typeface="카페24 써라운드 에어 " charset="0"/>
              </a:rPr>
              <a:t> </a:t>
            </a:r>
            <a:endParaRPr lang="ko-KR" altLang="en-US" sz="4000" b="1">
              <a:solidFill>
                <a:schemeClr val="bg1"/>
              </a:solidFill>
              <a:latin typeface="세방고딕 Regular" charset="0"/>
              <a:ea typeface="세방고딕 Regular" charset="0"/>
              <a:cs typeface="카페24 써라운드 에어 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40438"/>
              </p:ext>
            </p:extLst>
          </p:nvPr>
        </p:nvGraphicFramePr>
        <p:xfrm>
          <a:off x="8418830" y="1683385"/>
          <a:ext cx="3626485" cy="29737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[제출한 신청서 조회]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목록에서 작성한 신청서를 클릭 시 제출한 신청서에 대한 상세조회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[관리자의 답변]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관리자의 답변을 확인할 수 있는 칸이 생성되어 반려 사유 또는 메세지 확인 가능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36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250000"/>
                        </a:lnSpc>
                        <a:buFontTx/>
                        <a:buNone/>
                      </a:pP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[신청서 수정]</a:t>
                      </a: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엘리스 디지털배움체" charset="0"/>
                        <a:ea typeface="엘리스 디지털배움체" charset="0"/>
                      </a:endParaRPr>
                    </a:p>
                    <a:p>
                      <a:pPr marL="0" lvl="1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- 제출한 신청서가 대기 상태일 때만 수정 가능하며 수정 버튼을 클릭 시 모든 항목의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readonly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엘리스 디지털배움체" charset="0"/>
                          <a:ea typeface="엘리스 디지털배움체" charset="0"/>
                        </a:rPr>
                        <a:t> 속성이 삭제됨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 0"/>
          <p:cNvSpPr>
            <a:spLocks/>
          </p:cNvSpPr>
          <p:nvPr/>
        </p:nvSpPr>
        <p:spPr>
          <a:xfrm>
            <a:off x="8418830" y="1169035"/>
            <a:ext cx="1043305" cy="33147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spc="-140">
                <a:latin typeface="맑은 고딕" charset="0"/>
                <a:ea typeface="맑은 고딕" charset="0"/>
              </a:rPr>
              <a:t>화면설명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295130" y="1165225"/>
            <a:ext cx="27311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1">
              <a:lnSpc>
                <a:spcPct val="100000"/>
              </a:lnSpc>
              <a:buFontTx/>
              <a:buNone/>
            </a:pPr>
            <a:r>
              <a:rPr lang="ko-KR" altLang="en-US" sz="1600" b="0">
                <a:solidFill>
                  <a:schemeClr val="tx1"/>
                </a:solidFill>
                <a:latin typeface="엘리스 디지털배움체" charset="0"/>
                <a:ea typeface="엘리스 디지털배움체" charset="0"/>
              </a:rPr>
              <a:t>강의 신청서 조회/수정</a:t>
            </a:r>
          </a:p>
        </p:txBody>
      </p:sp>
      <p:pic>
        <p:nvPicPr>
          <p:cNvPr id="28" name="그림 69" descr="C:/Users/Dayn/AppData/Roaming/PolarisOffice/ETemp/9668_16601808/fImage75544550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5" y="2006600"/>
            <a:ext cx="5088255" cy="4582160"/>
          </a:xfrm>
          <a:prstGeom prst="rect">
            <a:avLst/>
          </a:prstGeom>
          <a:noFill/>
        </p:spPr>
      </p:pic>
      <p:pic>
        <p:nvPicPr>
          <p:cNvPr id="29" name="그림 72" descr="C:/Users/Dayn/AppData/Roaming/PolarisOffice/ETemp/9668_16601808/fImage12735553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" y="1155700"/>
            <a:ext cx="6668135" cy="1210310"/>
          </a:xfrm>
          <a:prstGeom prst="rect">
            <a:avLst/>
          </a:prstGeom>
          <a:noFill/>
        </p:spPr>
      </p:pic>
      <p:sp>
        <p:nvSpPr>
          <p:cNvPr id="30" name="도형 74"/>
          <p:cNvSpPr>
            <a:spLocks/>
          </p:cNvSpPr>
          <p:nvPr/>
        </p:nvSpPr>
        <p:spPr>
          <a:xfrm>
            <a:off x="309245" y="191389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1" name="도형 75"/>
          <p:cNvSpPr>
            <a:spLocks/>
          </p:cNvSpPr>
          <p:nvPr/>
        </p:nvSpPr>
        <p:spPr>
          <a:xfrm>
            <a:off x="2734310" y="239395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2" name="도형 76"/>
          <p:cNvSpPr>
            <a:spLocks/>
          </p:cNvSpPr>
          <p:nvPr/>
        </p:nvSpPr>
        <p:spPr>
          <a:xfrm>
            <a:off x="2557780" y="6077585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3" name="도형 77"/>
          <p:cNvSpPr>
            <a:spLocks/>
          </p:cNvSpPr>
          <p:nvPr/>
        </p:nvSpPr>
        <p:spPr>
          <a:xfrm>
            <a:off x="6882765" y="2032000"/>
            <a:ext cx="362585" cy="334010"/>
          </a:xfrm>
          <a:prstGeom prst="ellipse">
            <a:avLst/>
          </a:prstGeom>
          <a:solidFill>
            <a:srgbClr val="677DAE"/>
          </a:solidFill>
          <a:ln w="12700" cap="flat" cmpd="sng">
            <a:solidFill>
              <a:schemeClr val="tx1">
                <a:lumMod val="95000"/>
                <a:lumOff val="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solidFill>
                  <a:schemeClr val="bg1"/>
                </a:solidFill>
              </a:rPr>
              <a:t>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교수페이지 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23733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 날짜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1-1)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조회를 원하는 년도와 학기 선택 후 조회 버튼 클릭 시 해당하는 강의 리스트 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1-2)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기본적으로 현재 학기가 조회됨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 리스트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조회 년도에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따른 해당 교수가 담당하는 강의 리스트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진행강의 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4" y="1500108"/>
            <a:ext cx="7421203" cy="428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3637816" y="274889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2368395" y="361622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83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74F9EE-F20A-4223-87C8-9CA4A9E3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17019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상담 가능 시간 설정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버튼 클릭 시 뜨는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상담 가능 시간 입력 후 저장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상태 변경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대기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승인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완료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반려 처리버튼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530280" y="284327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705DD-B4C6-46A9-B501-7768622BEB5E}"/>
              </a:ext>
            </a:extLst>
          </p:cNvPr>
          <p:cNvSpPr txBox="1"/>
          <p:nvPr/>
        </p:nvSpPr>
        <p:spPr>
          <a:xfrm>
            <a:off x="9222972" y="11666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상담 신청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리스트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5B1B26-11C0-46B2-984A-B3ED9D24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527" y="4487908"/>
            <a:ext cx="1769169" cy="169497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EC0DAF2-D6BB-4279-9646-2472F6DABCA5}"/>
              </a:ext>
            </a:extLst>
          </p:cNvPr>
          <p:cNvSpPr/>
          <p:nvPr/>
        </p:nvSpPr>
        <p:spPr>
          <a:xfrm>
            <a:off x="5978288" y="311892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CC0E29C-FAB9-4D1F-902B-E7C542E2F833}"/>
              </a:ext>
            </a:extLst>
          </p:cNvPr>
          <p:cNvCxnSpPr>
            <a:cxnSpLocks/>
          </p:cNvCxnSpPr>
          <p:nvPr/>
        </p:nvCxnSpPr>
        <p:spPr>
          <a:xfrm>
            <a:off x="2823015" y="3136723"/>
            <a:ext cx="2699599" cy="1480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9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B54FE4-BFAF-4629-91CF-A36D5148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80744"/>
            <a:ext cx="7998545" cy="56324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티웨이_하늘" panose="02000300000000000000" pitchFamily="2" charset="-127"/>
              <a:ea typeface="티웨이_하늘" panose="02000300000000000000" pitchFamily="2" charset="-127"/>
              <a:cs typeface="+mn-cs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171818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상담 신청 상세내용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신청된 상담 내역 상세 정보 확인이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가능한 페이지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상태 및 목록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반려버튼 클릭 시 반려 사유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입력하도록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뜸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17528" y="253446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교수페이지  </a:t>
            </a:r>
            <a:r>
              <a:rPr kumimoji="0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705DD-B4C6-46A9-B501-7768622BEB5E}"/>
              </a:ext>
            </a:extLst>
          </p:cNvPr>
          <p:cNvSpPr txBox="1"/>
          <p:nvPr/>
        </p:nvSpPr>
        <p:spPr>
          <a:xfrm>
            <a:off x="9222972" y="11666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상담 신청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n-cs"/>
              </a:rPr>
              <a:t>리스트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C0DAF2-D6BB-4279-9646-2472F6DABCA5}"/>
              </a:ext>
            </a:extLst>
          </p:cNvPr>
          <p:cNvSpPr/>
          <p:nvPr/>
        </p:nvSpPr>
        <p:spPr>
          <a:xfrm>
            <a:off x="5419527" y="203654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CC0E29C-FAB9-4D1F-902B-E7C542E2F833}"/>
              </a:ext>
            </a:extLst>
          </p:cNvPr>
          <p:cNvCxnSpPr>
            <a:cxnSpLocks/>
          </p:cNvCxnSpPr>
          <p:nvPr/>
        </p:nvCxnSpPr>
        <p:spPr>
          <a:xfrm flipH="1">
            <a:off x="5341545" y="2370092"/>
            <a:ext cx="1992738" cy="14052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04EEDDD-44F4-45E5-AE8F-A5616EBF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70" y="3775295"/>
            <a:ext cx="27336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3AA793-7132-42D7-818E-DF7D7F03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80744"/>
            <a:ext cx="7998545" cy="56324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171818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마이페이지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-&gt;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학적변동 신청내역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교수 마이페이지에서 학적변동 신청한 담당 학생들의 리스트 확인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806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승인 및 반려버튼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신청 내역에 관해 승인 및 반려처리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1439746" y="1833556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705DD-B4C6-46A9-B501-7768622BEB5E}"/>
              </a:ext>
            </a:extLst>
          </p:cNvPr>
          <p:cNvSpPr txBox="1"/>
          <p:nvPr/>
        </p:nvSpPr>
        <p:spPr>
          <a:xfrm>
            <a:off x="9222972" y="11666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학적변동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리스트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C0DAF2-D6BB-4279-9646-2472F6DABCA5}"/>
              </a:ext>
            </a:extLst>
          </p:cNvPr>
          <p:cNvSpPr/>
          <p:nvPr/>
        </p:nvSpPr>
        <p:spPr>
          <a:xfrm>
            <a:off x="6542157" y="200033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9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C9FF96A-B20E-4475-A52E-00B90D723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" y="1077760"/>
            <a:ext cx="7998545" cy="56354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1A530-398D-4EE6-AD2F-0469C81924C7}"/>
              </a:ext>
            </a:extLst>
          </p:cNvPr>
          <p:cNvSpPr txBox="1"/>
          <p:nvPr/>
        </p:nvSpPr>
        <p:spPr>
          <a:xfrm>
            <a:off x="146929" y="144810"/>
            <a:ext cx="502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F103FBEF-E668-4EB7-92AD-457BC20A5810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2"/>
          <a:ext cx="3626062" cy="38040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89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학생 정보 확인가능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64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신청내용 상세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신청 내용 상세조회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619739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반려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승인버튼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반려 및 승인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72366"/>
                  </a:ext>
                </a:extLst>
              </a:tr>
              <a:tr h="951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목록 버튼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 시 목록으로 돌아가기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8699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6B2575-3999-4630-A8C5-920F80212E37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17BB3-FAE2-436B-A0C2-97B3DF7163E1}"/>
              </a:ext>
            </a:extLst>
          </p:cNvPr>
          <p:cNvSpPr txBox="1"/>
          <p:nvPr/>
        </p:nvSpPr>
        <p:spPr>
          <a:xfrm>
            <a:off x="9141490" y="1165376"/>
            <a:ext cx="2320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학적변동</a:t>
            </a:r>
            <a:r>
              <a:rPr lang="en-US" altLang="ko-KR" sz="1600" b="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_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상세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A1FEA2-07E9-476D-9A49-3E0FF2AE9C3E}"/>
              </a:ext>
            </a:extLst>
          </p:cNvPr>
          <p:cNvSpPr/>
          <p:nvPr/>
        </p:nvSpPr>
        <p:spPr>
          <a:xfrm>
            <a:off x="289954" y="16834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235432-B73E-42E6-B875-D7C77A842755}"/>
              </a:ext>
            </a:extLst>
          </p:cNvPr>
          <p:cNvSpPr/>
          <p:nvPr/>
        </p:nvSpPr>
        <p:spPr>
          <a:xfrm>
            <a:off x="289954" y="3429000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743B2F-AB4D-4996-96B6-62D48DDCC753}"/>
              </a:ext>
            </a:extLst>
          </p:cNvPr>
          <p:cNvSpPr/>
          <p:nvPr/>
        </p:nvSpPr>
        <p:spPr>
          <a:xfrm>
            <a:off x="5914947" y="5698758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BC31A3-C830-4F3A-BE6B-F181AA4A979B}"/>
              </a:ext>
            </a:extLst>
          </p:cNvPr>
          <p:cNvSpPr/>
          <p:nvPr/>
        </p:nvSpPr>
        <p:spPr>
          <a:xfrm>
            <a:off x="6547180" y="168349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7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9428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강의시간표 조회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로그인한 교수의 강의 시간표조회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과목코드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2083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강의시간표 조회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A6D1BAA-044C-40F0-A2CE-975146B1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5" y="1144618"/>
            <a:ext cx="4838700" cy="55016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2033173" y="1349942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4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5779B-4FE3-400F-8473-BF71F9ABE0EF}"/>
              </a:ext>
            </a:extLst>
          </p:cNvPr>
          <p:cNvSpPr/>
          <p:nvPr/>
        </p:nvSpPr>
        <p:spPr>
          <a:xfrm>
            <a:off x="-25400" y="0"/>
            <a:ext cx="12192000" cy="98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티웨이_하늘" panose="02000300000000000000" pitchFamily="2" charset="-127"/>
              <a:ea typeface="티웨이_하늘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6929" y="144810"/>
            <a:ext cx="25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교수페이지  </a:t>
            </a:r>
            <a:r>
              <a:rPr lang="en-US" altLang="ko-KR" sz="4000" b="1" spc="-3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카페24 써라운드 에어 " pitchFamily="2" charset="-127"/>
              </a:rPr>
              <a:t> </a:t>
            </a:r>
            <a:endParaRPr lang="ko-KR" altLang="en-US" sz="4000" b="1" spc="-3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카페24 써라운드 에어 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146929" y="1077686"/>
            <a:ext cx="7998264" cy="563550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3B174969-D1EF-4E37-A177-4AB5DE9AECE8}"/>
              </a:ext>
            </a:extLst>
          </p:cNvPr>
          <p:cNvGraphicFramePr>
            <a:graphicFrameLocks noGrp="1"/>
          </p:cNvGraphicFramePr>
          <p:nvPr/>
        </p:nvGraphicFramePr>
        <p:xfrm>
          <a:off x="8419008" y="1683491"/>
          <a:ext cx="3626062" cy="494967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9283">
                  <a:extLst>
                    <a:ext uri="{9D8B030D-6E8A-4147-A177-3AD203B41FA5}">
                      <a16:colId xmlns:a16="http://schemas.microsoft.com/office/drawing/2014/main" val="2003404315"/>
                    </a:ext>
                  </a:extLst>
                </a:gridCol>
                <a:gridCol w="2706779">
                  <a:extLst>
                    <a:ext uri="{9D8B030D-6E8A-4147-A177-3AD203B41FA5}">
                      <a16:colId xmlns:a16="http://schemas.microsoft.com/office/drawing/2014/main" val="1798266734"/>
                    </a:ext>
                  </a:extLst>
                </a:gridCol>
              </a:tblGrid>
              <a:tr h="942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강의정보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해당 강의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강의명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수강인원 조회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6774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상대평가 기준비율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등급 적정비율에 따라 성적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입력시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등급이 자동계산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77827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항목별 점수비율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각 강의마다 교수가 성적 비율수정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44514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성적 입력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정정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출석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과제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중간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기말 성적 입력 후 버튼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 총점과 등급이 계산됨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421519"/>
                  </a:ext>
                </a:extLst>
              </a:tr>
              <a:tr h="10017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성적 입력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정정 불가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입력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정정 기간이 아닐 경우 발생하는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엘리스 디지털배움체" panose="020B0600000101010101" pitchFamily="50" charset="-127"/>
                          <a:ea typeface="엘리스 디지털배움체" panose="020B0600000101010101" pitchFamily="50" charset="-127"/>
                        </a:rPr>
                        <a:t>모달창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1469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47B940A-AA66-4836-997A-E48B149BD895}"/>
              </a:ext>
            </a:extLst>
          </p:cNvPr>
          <p:cNvSpPr/>
          <p:nvPr/>
        </p:nvSpPr>
        <p:spPr>
          <a:xfrm>
            <a:off x="8419008" y="1169197"/>
            <a:ext cx="1042491" cy="3309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EC85-B140-4F23-978E-254BF3A2BD45}"/>
              </a:ext>
            </a:extLst>
          </p:cNvPr>
          <p:cNvSpPr txBox="1"/>
          <p:nvPr/>
        </p:nvSpPr>
        <p:spPr>
          <a:xfrm>
            <a:off x="9295414" y="1165376"/>
            <a:ext cx="1593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0000"/>
              </a:lnSpc>
            </a:pP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성적 관리 </a:t>
            </a:r>
            <a:endParaRPr lang="en-US" altLang="ko-KR" sz="1800" b="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79A477F-8500-45CA-A888-A0829A00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3" y="1165376"/>
            <a:ext cx="4785360" cy="52730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18B616-C0B6-4AA0-AE72-EE0BD86F7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73" y="3234811"/>
            <a:ext cx="1844040" cy="8763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6E874C4-610D-42A2-BE2E-E2718E818E51}"/>
              </a:ext>
            </a:extLst>
          </p:cNvPr>
          <p:cNvSpPr/>
          <p:nvPr/>
        </p:nvSpPr>
        <p:spPr>
          <a:xfrm>
            <a:off x="809933" y="1850229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EE9FAB-2B24-4C6E-8F9B-5960029E6203}"/>
              </a:ext>
            </a:extLst>
          </p:cNvPr>
          <p:cNvSpPr/>
          <p:nvPr/>
        </p:nvSpPr>
        <p:spPr>
          <a:xfrm>
            <a:off x="1696940" y="232220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917D70-4E4B-44F5-A459-FD775D4240E0}"/>
              </a:ext>
            </a:extLst>
          </p:cNvPr>
          <p:cNvSpPr/>
          <p:nvPr/>
        </p:nvSpPr>
        <p:spPr>
          <a:xfrm>
            <a:off x="7038555" y="372866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86D271-1F78-4839-A50F-DD47EB60805F}"/>
              </a:ext>
            </a:extLst>
          </p:cNvPr>
          <p:cNvSpPr/>
          <p:nvPr/>
        </p:nvSpPr>
        <p:spPr>
          <a:xfrm>
            <a:off x="4320299" y="3311033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02F1C7-98B6-47BD-AA6E-7B99216794E7}"/>
              </a:ext>
            </a:extLst>
          </p:cNvPr>
          <p:cNvSpPr/>
          <p:nvPr/>
        </p:nvSpPr>
        <p:spPr>
          <a:xfrm>
            <a:off x="3297703" y="2320301"/>
            <a:ext cx="362105" cy="333549"/>
          </a:xfrm>
          <a:prstGeom prst="ellipse">
            <a:avLst/>
          </a:prstGeom>
          <a:solidFill>
            <a:srgbClr val="677DAE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55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7365</Words>
  <Application>Microsoft Office PowerPoint</Application>
  <PresentationFormat>와이드스크린</PresentationFormat>
  <Paragraphs>2577</Paragraphs>
  <Slides>146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6" baseType="lpstr">
      <vt:lpstr>국립박물관문화재단클래식 Bold</vt:lpstr>
      <vt:lpstr>나눔스퀘어 ExtraBold</vt:lpstr>
      <vt:lpstr>나눔스퀘어 Light</vt:lpstr>
      <vt:lpstr>맑은 고딕</vt:lpstr>
      <vt:lpstr>세방고딕 OTF Regular</vt:lpstr>
      <vt:lpstr>세방고딕 Regular</vt:lpstr>
      <vt:lpstr>엘리스 디지털배움체</vt:lpstr>
      <vt:lpstr>티웨이_하늘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세경</cp:lastModifiedBy>
  <cp:revision>96</cp:revision>
  <dcterms:created xsi:type="dcterms:W3CDTF">2020-09-07T02:34:06Z</dcterms:created>
  <dcterms:modified xsi:type="dcterms:W3CDTF">2022-01-25T05:14:20Z</dcterms:modified>
</cp:coreProperties>
</file>